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56" r:id="rId7"/>
    <p:sldId id="261" r:id="rId8"/>
    <p:sldId id="264" r:id="rId9"/>
    <p:sldId id="267" r:id="rId10"/>
    <p:sldId id="268" r:id="rId11"/>
    <p:sldId id="266" r:id="rId12"/>
    <p:sldId id="265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3" r:id="rId39"/>
    <p:sldId id="304" r:id="rId40"/>
    <p:sldId id="305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31" r:id="rId63"/>
    <p:sldId id="333" r:id="rId64"/>
    <p:sldId id="334" r:id="rId65"/>
    <p:sldId id="335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8FA"/>
    <a:srgbClr val="E8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54BED7-DCE9-4D80-B5C2-01DB9280DC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19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6000">
              <a:srgbClr val="F0F8FA"/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%D0%B7%D0%B0%D0%BA%D0%BE%D0%BD+%D0%B2%D1%81%D0%B5%D0%BC%D0%B8%D1%80%D0%BD%D0%BE%D0%B3%D0%BE+%D1%82%D1%8F%D0%B3%D0%BE%D1%82%D0%B5%D0%BD%D0%B8%D1%8F&amp;source=images&amp;cd=&amp;cad=rja&amp;docid=_Qkr_DxXzSQmhM&amp;tbnid=t6IXsqmoKp0iJM:&amp;ved=0CAUQjRw&amp;url=http://900igr.net/fotografii/fizika/Sila-tjazhesti/015-CHudesnoe-jabloko.html&amp;ei=DhUjUtOaE4a1tAay9IAY&amp;bvm=bv.51495398,d.Yms&amp;psig=AFQjCNEuioRY6fXRqAeNh2CIihKVugfK_Q&amp;ust=137811614507608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source=wiz&amp;text=%D1%8F%D0%B1%D0%BB%D0%BE%D0%BD%D1%8F%20%D0%BD%D1%8C%D1%8E%D1%82%D0%BE%D0%BD%D0%B0&amp;noreask=1&amp;pos=0&amp;rpt=simage&amp;lr=2&amp;uinfo=sw-1349-sh-651-fw-1124-fh-448-pd-1&amp;img_url=http://elementy.ru/images/eltbook/newton_law_of_gravitation_tree_400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0.wmf"/><Relationship Id="rId3" Type="http://schemas.openxmlformats.org/officeDocument/2006/relationships/image" Target="../media/image83.pn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6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Relationship Id="rId9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6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ort.spb.ru/library/physics/7class/tema_3/lesson_8/fric_2.jpg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Динамика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6053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3980" y="476672"/>
                <a:ext cx="9111533" cy="568863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4</a:t>
                </a:r>
                <a:r>
                  <a:rPr lang="ru-RU" sz="2400" dirty="0"/>
                  <a:t>. Масса тела равна сумме масс его частей. Это так называемая </a:t>
                </a:r>
                <a:r>
                  <a:rPr lang="ru-RU" sz="2400" i="1" dirty="0" err="1"/>
                  <a:t>аддитивность</a:t>
                </a:r>
                <a:r>
                  <a:rPr lang="ru-RU" sz="2400" dirty="0"/>
                  <a:t> массы. </a:t>
                </a:r>
                <a:endParaRPr lang="ru-RU" sz="2400" dirty="0" smtClean="0"/>
              </a:p>
              <a:p>
                <a:pPr marL="0" indent="0">
                  <a:buNone/>
                </a:pPr>
                <a:r>
                  <a:rPr lang="en-US" sz="2400" i="1" dirty="0"/>
                  <a:t>m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- </a:t>
                </a:r>
                <a:r>
                  <a:rPr lang="ru-RU" sz="2400" dirty="0"/>
                  <a:t>масса </a:t>
                </a:r>
                <a:r>
                  <a:rPr lang="ru-RU" sz="2400" dirty="0" smtClean="0"/>
                  <a:t>частей системы</a:t>
                </a:r>
                <a:endParaRPr lang="ru-RU" sz="2400" dirty="0"/>
              </a:p>
              <a:p>
                <a:pPr marL="0" indent="0">
                  <a:buNone/>
                </a:pPr>
                <a:r>
                  <a:rPr lang="ru-RU" sz="2400" i="1" dirty="0" err="1" smtClean="0"/>
                  <a:t>Аддитивность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позволяет использовать для измерения массы эталон — 1 кг. 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5</a:t>
                </a:r>
                <a:r>
                  <a:rPr lang="ru-RU" sz="2400" dirty="0"/>
                  <a:t>. Масса изолированной системы тел не меняется со временем (закон сохранения массы).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6</a:t>
                </a:r>
                <a:r>
                  <a:rPr lang="ru-RU" sz="2400" dirty="0"/>
                  <a:t>. Масса тела не зависит от скорости его движения. Масса не меняется при переходе от одной системы отсчёта к другой.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980" y="476672"/>
                <a:ext cx="9111533" cy="5688632"/>
              </a:xfrm>
              <a:blipFill rotWithShape="1">
                <a:blip r:embed="rId2"/>
                <a:stretch>
                  <a:fillRect l="-1003" t="-857" r="-1405" b="-133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gauss-instruments.ru/wp-content/uploads/2014/12/%D1%8D%D1%82%D0%B0%D0%BB%D0%BE%D0%B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47" y="2276872"/>
            <a:ext cx="282939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2564904"/>
                <a:ext cx="5040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ru-RU" sz="2400" dirty="0"/>
                  <a:t> = кг – эталонная единица измерения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64904"/>
                <a:ext cx="504056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814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62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052736"/>
                <a:ext cx="8496944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ru-RU" dirty="0"/>
                  <a:t>Плотностью однородного тела называется отношение массы тела к его объёму: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i="1" dirty="0" smtClean="0"/>
                  <a:t>ρ</a:t>
                </a:r>
                <a:r>
                  <a:rPr lang="ru-RU" dirty="0" smtClean="0"/>
                  <a:t> </a:t>
                </a:r>
                <a:r>
                  <a:rPr lang="ru-RU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i="1" dirty="0"/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i="1" dirty="0"/>
                          <m:t>V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Плотность </a:t>
                </a:r>
                <a:r>
                  <a:rPr lang="ru-RU" dirty="0"/>
                  <a:t>не зависит от геометрических свойств тела (формы, объёма) и является </a:t>
                </a:r>
                <a:r>
                  <a:rPr lang="ru-RU" dirty="0" smtClean="0"/>
                  <a:t>характеристикой </a:t>
                </a:r>
                <a:r>
                  <a:rPr lang="ru-RU" i="1" dirty="0">
                    <a:solidFill>
                      <a:srgbClr val="C00000"/>
                    </a:solidFill>
                  </a:rPr>
                  <a:t>вещества </a:t>
                </a:r>
                <a:r>
                  <a:rPr lang="ru-RU" dirty="0"/>
                  <a:t>тела. </a:t>
                </a:r>
                <a:endParaRPr lang="en-US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052736"/>
                <a:ext cx="8496944" cy="4525963"/>
              </a:xfrm>
              <a:blipFill rotWithShape="1">
                <a:blip r:embed="rId2"/>
                <a:stretch>
                  <a:fillRect l="-1793" t="-1617" r="-1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330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836712"/>
                <a:ext cx="8712968" cy="590465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ru-RU" sz="3400" b="1" i="1" dirty="0" smtClean="0"/>
                  <a:t>Масса</a:t>
                </a:r>
                <a:r>
                  <a:rPr lang="ru-RU" sz="3400" dirty="0"/>
                  <a:t> – это свойство тела, характеризующее его </a:t>
                </a:r>
                <a:r>
                  <a:rPr lang="ru-RU" sz="3400" dirty="0" smtClean="0"/>
                  <a:t>инертность.</a:t>
                </a:r>
              </a:p>
              <a:p>
                <a:pPr marL="0" indent="0">
                  <a:buNone/>
                </a:pPr>
                <a:r>
                  <a:rPr lang="ru-RU" sz="3400" dirty="0" smtClean="0"/>
                  <a:t>Если </a:t>
                </a:r>
                <a:r>
                  <a:rPr lang="ru-RU" sz="3400" dirty="0"/>
                  <a:t>два тела взаимодействуют друг с другом, то в результате изменяется скорость обоих тел, т. е. в процессе взаимодействия оба тела приобретают </a:t>
                </a:r>
                <a:r>
                  <a:rPr lang="ru-RU" sz="3400" dirty="0" smtClean="0"/>
                  <a:t>ускорения.</a:t>
                </a:r>
                <a:endParaRPr lang="en-US" sz="3400" dirty="0" smtClean="0"/>
              </a:p>
              <a:p>
                <a:pPr marL="0" indent="0">
                  <a:buNone/>
                </a:pPr>
                <a:r>
                  <a:rPr lang="ru-RU" sz="3400" dirty="0" smtClean="0"/>
                  <a:t>Отношение </a:t>
                </a:r>
                <a:r>
                  <a:rPr lang="ru-RU" sz="3400" dirty="0"/>
                  <a:t>ускорений двух данных тел оказывается постоянным при любых воздействиях. </a:t>
                </a:r>
                <a:endParaRPr lang="en-US" sz="3400" dirty="0" smtClean="0"/>
              </a:p>
              <a:p>
                <a:pPr marL="0" indent="0">
                  <a:buNone/>
                </a:pPr>
                <a:r>
                  <a:rPr lang="ru-RU" sz="3400" i="1" dirty="0" smtClean="0"/>
                  <a:t>Экспериментально доказано, </a:t>
                </a:r>
                <a:r>
                  <a:rPr lang="ru-RU" sz="3400" i="1" dirty="0"/>
                  <a:t>что массы взаимодействующих тел обратно пропорциональны ускорениям, приобретаемым телами в результате их взаимодействия. </a:t>
                </a:r>
                <a:endParaRPr lang="ru-RU" sz="3400" i="1" dirty="0" smtClean="0"/>
              </a:p>
              <a:p>
                <a:pPr marL="0" indent="0">
                  <a:buNone/>
                </a:pPr>
                <a:r>
                  <a:rPr lang="en-US" sz="6400" dirty="0" smtClean="0"/>
                  <a:t>|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640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64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6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6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6400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6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6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6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6400" dirty="0" smtClean="0"/>
                  <a:t>|</a:t>
                </a:r>
                <a:r>
                  <a:rPr lang="ru-RU" sz="6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40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64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6400" b="0" i="1" dirty="0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64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64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6400" b="0" i="1" dirty="0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64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ru-RU" sz="6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836712"/>
                <a:ext cx="8712968" cy="5904656"/>
              </a:xfrm>
              <a:blipFill rotWithShape="1">
                <a:blip r:embed="rId2"/>
                <a:stretch>
                  <a:fillRect l="-3287" t="-2270" r="-1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Картинки по запросу Масса и ускорение опы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61" y="5157192"/>
            <a:ext cx="6539339" cy="27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47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ила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052736"/>
                <a:ext cx="8784976" cy="561662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Взаимодействие тел можно описывать с помощью понятия силы. </a:t>
                </a:r>
              </a:p>
              <a:p>
                <a:pPr marL="0" indent="0">
                  <a:buNone/>
                </a:pPr>
                <a:r>
                  <a:rPr lang="ru-RU" dirty="0" smtClean="0"/>
                  <a:t>Сила </a:t>
                </a:r>
                <a:r>
                  <a:rPr lang="ru-RU" dirty="0"/>
                  <a:t>— это векторная величина, являющаяся мерой воздействия одного тела на другое. </a:t>
                </a:r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77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7700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ru-RU" sz="7700" dirty="0" smtClean="0"/>
                  <a:t> </a:t>
                </a:r>
                <a:endParaRPr lang="ru-RU" sz="7700" dirty="0"/>
              </a:p>
              <a:p>
                <a:pPr marL="0" indent="0">
                  <a:buNone/>
                </a:pPr>
                <a:r>
                  <a:rPr lang="en-US" dirty="0" smtClean="0"/>
                  <a:t>[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] = </a:t>
                </a:r>
                <a:r>
                  <a:rPr lang="ru-RU" dirty="0" smtClean="0"/>
                  <a:t>1 Ньютон(Н)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Результат действия силы зависит от:</a:t>
                </a:r>
              </a:p>
              <a:p>
                <a:r>
                  <a:rPr lang="ru-RU" dirty="0" smtClean="0"/>
                  <a:t>Модуля</a:t>
                </a:r>
              </a:p>
              <a:p>
                <a:r>
                  <a:rPr lang="ru-RU" dirty="0" smtClean="0"/>
                  <a:t>Направления</a:t>
                </a:r>
              </a:p>
              <a:p>
                <a:r>
                  <a:rPr lang="ru-RU" dirty="0" smtClean="0"/>
                  <a:t>Точки приложения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052736"/>
                <a:ext cx="8784976" cy="5616624"/>
              </a:xfrm>
              <a:blipFill rotWithShape="1">
                <a:blip r:embed="rId2"/>
                <a:stretch>
                  <a:fillRect l="-1596" t="-2932" b="-32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5076056" y="3284984"/>
            <a:ext cx="180020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976156" y="3717032"/>
            <a:ext cx="1620180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20272" y="2708920"/>
                <a:ext cx="734496" cy="920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708920"/>
                <a:ext cx="734496" cy="9206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0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суперпозиции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340768"/>
                <a:ext cx="8784976" cy="52565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Если </a:t>
                </a:r>
                <a:r>
                  <a:rPr lang="ru-RU" dirty="0"/>
                  <a:t>на данное тело действуют несколько других тел, </a:t>
                </a:r>
                <a:r>
                  <a:rPr lang="ru-RU" dirty="0" smtClean="0"/>
                  <a:t>то, </a:t>
                </a:r>
                <a:r>
                  <a:rPr lang="ru-RU" dirty="0"/>
                  <a:t>справедлив </a:t>
                </a:r>
                <a:r>
                  <a:rPr lang="ru-RU" i="1" dirty="0"/>
                  <a:t>принцип суперпозиции</a:t>
                </a:r>
                <a:r>
                  <a:rPr lang="ru-RU" dirty="0"/>
                  <a:t>.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Пусть </a:t>
                </a:r>
                <a:r>
                  <a:rPr lang="ru-RU" dirty="0"/>
                  <a:t>на тело действуют силы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ru-RU" i="1" dirty="0"/>
                              <m:t>F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ru-RU" i="1" dirty="0"/>
                              <m:t>F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ru-RU" b="0" i="1" smtClean="0">
                        <a:latin typeface="Cambria Math"/>
                      </a:rPr>
                      <m:t>, 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ru-RU" i="1" dirty="0"/>
                              <m:t>F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ru-RU" b="0" i="1" smtClean="0">
                            <a:latin typeface="Cambria Math"/>
                          </a:rPr>
                          <m:t>,</m:t>
                        </m:r>
                      </m:e>
                    </m:acc>
                    <m:r>
                      <a:rPr lang="ru-RU" b="0" i="1" smtClean="0">
                        <a:latin typeface="Cambria Math"/>
                      </a:rPr>
                      <m:t>…,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ru-RU" i="1" dirty="0"/>
                              <m:t>F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. </a:t>
                </a:r>
                <a:r>
                  <a:rPr lang="ru-RU" dirty="0" smtClean="0"/>
                  <a:t>Если </a:t>
                </a:r>
                <a:r>
                  <a:rPr lang="ru-RU" dirty="0"/>
                  <a:t>заменить их одной силой </a:t>
                </a:r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9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ru-RU" sz="3900" i="1" dirty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ru-RU" sz="39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ru-RU" i="1" dirty="0"/>
                              <m:t>F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 smtClean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ru-RU" i="1" dirty="0"/>
                              <m:t>F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ru-RU" b="0" i="1" smtClean="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ru-RU" i="1" dirty="0"/>
                              <m:t>F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ru-RU" b="0" i="1" smtClean="0">
                            <a:latin typeface="Cambria Math"/>
                          </a:rPr>
                          <m:t>+</m:t>
                        </m:r>
                      </m:e>
                    </m:acc>
                    <m:r>
                      <a:rPr lang="ru-RU" i="1">
                        <a:latin typeface="Cambria Math"/>
                      </a:rPr>
                      <m:t>…,</m:t>
                    </m:r>
                    <m:r>
                      <a:rPr lang="ru-RU" b="0" i="1" smtClean="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ru-RU" i="1" dirty="0"/>
                              <m:t>F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 smtClean="0"/>
                  <a:t>,</a:t>
                </a:r>
                <a:r>
                  <a:rPr lang="ru-RU" dirty="0"/>
                  <a:t> то результат воздействия не изменится.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Сила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ru-RU" i="1" dirty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ru-RU" i="1" dirty="0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называется </a:t>
                </a:r>
                <a:r>
                  <a:rPr lang="ru-RU" i="1" dirty="0">
                    <a:solidFill>
                      <a:srgbClr val="C00000"/>
                    </a:solidFill>
                  </a:rPr>
                  <a:t>равнодействующей</a:t>
                </a:r>
                <a:r>
                  <a:rPr lang="ru-RU" dirty="0"/>
                  <a:t> сил 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340768"/>
                <a:ext cx="8784976" cy="5256584"/>
              </a:xfrm>
              <a:blipFill rotWithShape="1">
                <a:blip r:embed="rId2"/>
                <a:stretch>
                  <a:fillRect l="-1734" t="-1392" r="-4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36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закон Ньютона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836712"/>
                <a:ext cx="8784976" cy="554461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sz="2600" dirty="0" smtClean="0"/>
                  <a:t>Количественную связь между ускорением и силой даёт второй закон Ньютона. </a:t>
                </a:r>
              </a:p>
              <a:p>
                <a:pPr marL="0" indent="0">
                  <a:buNone/>
                </a:pPr>
                <a:r>
                  <a:rPr lang="ru-RU" i="1" dirty="0" smtClean="0">
                    <a:solidFill>
                      <a:srgbClr val="C00000"/>
                    </a:solidFill>
                  </a:rPr>
                  <a:t>Ускорение</a:t>
                </a:r>
                <a:r>
                  <a:rPr lang="ru-RU" i="1" dirty="0">
                    <a:solidFill>
                      <a:srgbClr val="C00000"/>
                    </a:solidFill>
                  </a:rPr>
                  <a:t>, приобретаемое телом в результате воздействия на него, прямо пропорционально </a:t>
                </a:r>
                <a:r>
                  <a:rPr lang="ru-RU" i="1">
                    <a:solidFill>
                      <a:srgbClr val="C00000"/>
                    </a:solidFill>
                  </a:rPr>
                  <a:t>силе </a:t>
                </a:r>
                <a:r>
                  <a:rPr lang="ru-RU" i="1" smtClean="0">
                    <a:solidFill>
                      <a:srgbClr val="C00000"/>
                    </a:solidFill>
                  </a:rPr>
                  <a:t>и </a:t>
                </a:r>
                <a:r>
                  <a:rPr lang="ru-RU" i="1" dirty="0">
                    <a:solidFill>
                      <a:srgbClr val="C00000"/>
                    </a:solidFill>
                  </a:rPr>
                  <a:t>обратно пропорционально массе тела. </a:t>
                </a:r>
                <a:endParaRPr lang="ru-RU" i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3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3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300" i="1" dirty="0" smtClean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3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3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num>
                      <m:den>
                        <m:r>
                          <a:rPr lang="en-US" sz="43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ru-RU" sz="4300" i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ru-RU" i="1" dirty="0">
                    <a:solidFill>
                      <a:srgbClr val="C00000"/>
                    </a:solidFill>
                  </a:rPr>
                  <a:t>Сила, действующая на тело, равна произведению массы тела на сообщаемое этой силой ускорение: </a:t>
                </a:r>
                <a:endParaRPr lang="en-US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ru-RU" i="1" dirty="0">
                            <a:solidFill>
                              <a:srgbClr val="C00000"/>
                            </a:solidFill>
                          </a:rPr>
                          <m:t>F</m:t>
                        </m:r>
                      </m:e>
                    </m:acc>
                  </m:oMath>
                </a14:m>
                <a:r>
                  <a:rPr lang="ru-RU" i="1" dirty="0" smtClean="0">
                    <a:solidFill>
                      <a:srgbClr val="C00000"/>
                    </a:solidFill>
                  </a:rPr>
                  <a:t>= m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ru-RU" i="1" dirty="0">
                            <a:solidFill>
                              <a:srgbClr val="C00000"/>
                            </a:solidFill>
                          </a:rPr>
                          <m:t>a</m:t>
                        </m:r>
                      </m:e>
                    </m:acc>
                  </m:oMath>
                </a14:m>
                <a:endParaRPr lang="ru-RU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836712"/>
                <a:ext cx="8784976" cy="5544616"/>
              </a:xfrm>
              <a:blipFill rotWithShape="1">
                <a:blip r:embed="rId2"/>
                <a:stretch>
                  <a:fillRect l="-1595" t="-1538" b="-19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61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Следствия из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закона Ньютона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052736"/>
                <a:ext cx="8568952" cy="54726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1</a:t>
                </a:r>
                <a:r>
                  <a:rPr lang="ru-RU" dirty="0" smtClean="0"/>
                  <a:t>. Справедлив для сил любой природы.</a:t>
                </a:r>
              </a:p>
              <a:p>
                <a:pPr marL="0" indent="0">
                  <a:buNone/>
                </a:pPr>
                <a:r>
                  <a:rPr lang="ru-RU" dirty="0" smtClean="0"/>
                  <a:t>2. Ускорение и сила всегда со</a:t>
                </a:r>
                <a:r>
                  <a:rPr lang="en-US" dirty="0" smtClean="0"/>
                  <a:t> </a:t>
                </a:r>
                <a:r>
                  <a:rPr lang="ru-RU" dirty="0" smtClean="0"/>
                  <a:t>направлены.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4000" i="1" dirty="0"/>
                          <m:t>a</m:t>
                        </m:r>
                      </m:e>
                    </m:acc>
                    <m:r>
                      <a:rPr lang="en-US" sz="4000" i="1" smtClean="0">
                        <a:latin typeface="Cambria Math"/>
                        <a:ea typeface="Cambria Math"/>
                      </a:rPr>
                      <m:t>↑↑</m:t>
                    </m:r>
                    <m:acc>
                      <m:accPr>
                        <m:chr m:val="⃗"/>
                        <m:ctrlPr>
                          <a:rPr lang="en-US" sz="40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ru-RU" sz="4000" i="1" dirty="0" smtClean="0"/>
                  <a:t>  </a:t>
                </a:r>
                <a:endParaRPr lang="ru-RU" sz="4000" i="1" dirty="0"/>
              </a:p>
              <a:p>
                <a:pPr marL="0" indent="0">
                  <a:buNone/>
                </a:pPr>
                <a:r>
                  <a:rPr lang="ru-RU" dirty="0" smtClean="0"/>
                  <a:t>3. Если на тело действует несколько сил, то тело приобретает ускорение вследствие равнодействующей сил</a:t>
                </a:r>
                <a:r>
                  <a:rPr lang="ru-RU" dirty="0"/>
                  <a:t>.</a:t>
                </a:r>
                <a:endParaRPr lang="ru-RU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400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4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4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4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en-US" sz="400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num>
                      <m:den>
                        <m:r>
                          <a:rPr lang="en-US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ru-RU" sz="4000" dirty="0" smtClean="0"/>
              </a:p>
              <a:p>
                <a:pPr marL="0" indent="0">
                  <a:buNone/>
                </a:pPr>
                <a:r>
                  <a:rPr lang="ru-RU" dirty="0" smtClean="0"/>
                  <a:t>4. Действует только в ИСО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052736"/>
                <a:ext cx="8568952" cy="5472608"/>
              </a:xfrm>
              <a:blipFill rotWithShape="1">
                <a:blip r:embed="rId2"/>
                <a:stretch>
                  <a:fillRect l="-1778" t="-1338" r="-1351" b="-10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1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476672"/>
                <a:ext cx="8568952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i="1" dirty="0" smtClean="0"/>
                  <a:t>В Международной системе единиц (СИ) за единицу силы принимается сила, которая сообщает телу массой </a:t>
                </a:r>
                <a:r>
                  <a:rPr lang="ru-RU" i="1" dirty="0"/>
                  <a:t>1 кг ускорение 1 м/с</a:t>
                </a:r>
                <a:r>
                  <a:rPr lang="ru-RU" i="1" baseline="30000" dirty="0"/>
                  <a:t>2</a:t>
                </a:r>
                <a:r>
                  <a:rPr lang="ru-RU" i="1" dirty="0"/>
                  <a:t>. </a:t>
                </a:r>
                <a:endParaRPr lang="ru-RU" i="1" dirty="0" smtClean="0"/>
              </a:p>
              <a:p>
                <a:pPr marL="0" indent="0">
                  <a:buNone/>
                </a:pPr>
                <a:r>
                  <a:rPr lang="ru-RU" dirty="0" smtClean="0"/>
                  <a:t>Эта </a:t>
                </a:r>
                <a:r>
                  <a:rPr lang="ru-RU" dirty="0"/>
                  <a:t>единица называется </a:t>
                </a:r>
                <a:r>
                  <a:rPr lang="ru-RU" b="1" dirty="0"/>
                  <a:t>ньютоном (Н)</a:t>
                </a:r>
                <a:r>
                  <a:rPr lang="ru-RU" dirty="0"/>
                  <a:t>.  </a:t>
                </a:r>
                <a:br>
                  <a:rPr lang="ru-RU" dirty="0"/>
                </a:br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1" dirty="0" smtClean="0"/>
                          <m:t>F</m:t>
                        </m:r>
                      </m:e>
                    </m:d>
                  </m:oMath>
                </a14:m>
                <a:r>
                  <a:rPr lang="ru-RU" dirty="0" smtClean="0"/>
                  <a:t>=</a:t>
                </a:r>
                <a:r>
                  <a:rPr lang="en-US" dirty="0" smtClean="0"/>
                  <a:t> 1 </a:t>
                </a:r>
                <a:r>
                  <a:rPr lang="ru-RU" dirty="0" smtClean="0"/>
                  <a:t>кг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dirty="0" smtClean="0"/>
                  <a:t>1 м/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/>
                  <a:t> =1 кг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dirty="0" smtClean="0"/>
                  <a:t>м</a:t>
                </a:r>
                <a:r>
                  <a:rPr lang="ru-RU" dirty="0"/>
                  <a:t> 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476672"/>
                <a:ext cx="8568952" cy="4525963"/>
              </a:xfrm>
              <a:blipFill rotWithShape="1">
                <a:blip r:embed="rId2"/>
                <a:stretch>
                  <a:fillRect l="-1778" t="-1615" r="-1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84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закон Ньютона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836712"/>
                <a:ext cx="8784976" cy="55446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600" dirty="0" smtClean="0"/>
                  <a:t>Не существует одностороннего действия, существует  только взаимодействие. Это утверждение </a:t>
                </a:r>
                <a:r>
                  <a:rPr lang="en-US" sz="2600" dirty="0" smtClean="0"/>
                  <a:t>III</a:t>
                </a:r>
                <a:r>
                  <a:rPr lang="ru-RU" sz="2600" dirty="0" smtClean="0"/>
                  <a:t> закона Ньютона. </a:t>
                </a:r>
              </a:p>
              <a:p>
                <a:pPr marL="0" indent="0">
                  <a:buNone/>
                </a:pPr>
                <a:r>
                  <a:rPr lang="ru-RU" i="1" dirty="0">
                    <a:solidFill>
                      <a:srgbClr val="C00000"/>
                    </a:solidFill>
                  </a:rPr>
                  <a:t>Два тела действуют друг на друга с силами, равными по модулю и противоположными по </a:t>
                </a:r>
                <a:r>
                  <a:rPr lang="ru-RU" i="1" dirty="0" smtClean="0">
                    <a:solidFill>
                      <a:srgbClr val="C00000"/>
                    </a:solidFill>
                  </a:rPr>
                  <a:t>направлению</a:t>
                </a:r>
                <a:endParaRPr lang="ru-RU" sz="4300" i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0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sz="4000" i="1" dirty="0" smtClean="0">
                    <a:solidFill>
                      <a:srgbClr val="C00000"/>
                    </a:solidFill>
                  </a:rPr>
                  <a:t>=</a:t>
                </a:r>
                <a:r>
                  <a:rPr lang="en-US" sz="4000" i="1" dirty="0" smtClean="0">
                    <a:solidFill>
                      <a:srgbClr val="C00000"/>
                    </a:solidFill>
                  </a:rPr>
                  <a:t> -</a:t>
                </a:r>
                <a:r>
                  <a:rPr lang="ru-RU" sz="4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ru-RU" sz="4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836712"/>
                <a:ext cx="8784976" cy="5544616"/>
              </a:xfrm>
              <a:blipFill rotWithShape="1">
                <a:blip r:embed="rId2"/>
                <a:stretch>
                  <a:fillRect l="-1734" t="-9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38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Следствия из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закона Ньютона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4726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ru-RU" dirty="0" smtClean="0"/>
              <a:t>. Возникают силы парами и одной природы.</a:t>
            </a:r>
          </a:p>
          <a:p>
            <a:pPr marL="0" indent="0">
              <a:buNone/>
            </a:pPr>
            <a:r>
              <a:rPr lang="ru-RU" dirty="0" smtClean="0"/>
              <a:t>2. Силы действуют по одной прямой.</a:t>
            </a:r>
            <a:endParaRPr lang="ru-RU" sz="4000" i="1" dirty="0"/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/>
              <a:t>Они приложены к разным телам и поэтому не могут уравновешивать друг </a:t>
            </a:r>
            <a:r>
              <a:rPr lang="ru-RU" dirty="0" smtClean="0"/>
              <a:t>друга, т.е. нельзя найти  их равнодействующую.</a:t>
            </a:r>
            <a:endParaRPr lang="ru-RU" sz="4000" dirty="0" smtClean="0"/>
          </a:p>
          <a:p>
            <a:pPr marL="0" indent="0">
              <a:buNone/>
            </a:pPr>
            <a:r>
              <a:rPr lang="ru-RU" dirty="0" smtClean="0"/>
              <a:t>4. Действует только в ИСО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582995" cy="210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483768" y="5877723"/>
                <a:ext cx="2520280" cy="713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</m:acc>
                  </m:oMath>
                </a14:m>
                <a:r>
                  <a:rPr lang="ru-RU" sz="3600" i="1" dirty="0">
                    <a:solidFill>
                      <a:srgbClr val="C00000"/>
                    </a:solidFill>
                  </a:rPr>
                  <a:t>=</a:t>
                </a:r>
                <a:r>
                  <a:rPr lang="en-US" sz="3600" i="1" dirty="0">
                    <a:solidFill>
                      <a:srgbClr val="C00000"/>
                    </a:solidFill>
                  </a:rPr>
                  <a:t> -</a:t>
                </a:r>
                <a:r>
                  <a:rPr lang="ru-RU" sz="36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877723"/>
                <a:ext cx="2520280" cy="713657"/>
              </a:xfrm>
              <a:prstGeom prst="rect">
                <a:avLst/>
              </a:prstGeom>
              <a:blipFill rotWithShape="1">
                <a:blip r:embed="rId3"/>
                <a:stretch>
                  <a:fillRect t="-3419" b="-316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14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При движении тела его скорость  может изменяться по модулю и направлению.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Это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означает, что тело двигается с некоторым ускорением .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В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 кинематике не ставится вопрос о физической причине, вызвавшей ускорение движения тела.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Динамика рассматривает действие одних тел на другие как причину, определяющую характер движения тел.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Взаимодействием тел принято называть взаимное влияние тел на движение каждого из них.</a:t>
            </a:r>
          </a:p>
          <a:p>
            <a:pPr marL="0" indent="0">
              <a:buNone/>
            </a:pPr>
            <a:endParaRPr lang="ru-RU" sz="28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Раздел </a:t>
            </a:r>
            <a:r>
              <a:rPr lang="ru-RU" sz="2800" b="1" i="1" dirty="0">
                <a:solidFill>
                  <a:srgbClr val="C00000"/>
                </a:solidFill>
              </a:rPr>
              <a:t>механики, изучающий законы взаимодействия тел, называется динамикой.</a:t>
            </a:r>
            <a:endParaRPr lang="ru-RU" sz="28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95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4797152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Закон всемирного тяготения</a:t>
            </a:r>
            <a:endParaRPr lang="ru-RU" sz="6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08901"/>
            <a:ext cx="8064896" cy="13198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Закон всемирного тяготения</a:t>
            </a:r>
          </a:p>
          <a:p>
            <a:r>
              <a:rPr lang="ru-RU" sz="3600" b="1" dirty="0" smtClean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1667</a:t>
            </a:r>
            <a:endParaRPr lang="ru-RU" sz="3600" b="1" dirty="0">
              <a:solidFill>
                <a:srgbClr val="0000CC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940" y="6003506"/>
            <a:ext cx="323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Исаак Ньютон (1643—1727)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5976" y="1628800"/>
            <a:ext cx="43779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3943A5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Comic Sans MS" pitchFamily="66" charset="0"/>
                <a:cs typeface="Arial" pitchFamily="34" charset="0"/>
              </a:rPr>
              <a:t>Исаак Ньютон открыл этот закон в возрасте 23 лет, но целых 9 лет не публиковал его, так как имевшиеся тогда неверные данные о расстоянии между Землей и Луной не подтверждали его идею. Лишь в 1667 году, после уточнения этого расстояния, закон всемирного тяготения был наконец-то отдан в печать.</a:t>
            </a:r>
          </a:p>
        </p:txBody>
      </p:sp>
      <p:pic>
        <p:nvPicPr>
          <p:cNvPr id="8" name="Picture 5" descr="Newton_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40" y="1628800"/>
            <a:ext cx="3238128" cy="423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9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923" y="26064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История открытия закона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469" y="4941168"/>
            <a:ext cx="8316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         </a:t>
            </a:r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На склоне своих дней Исаак Ньютон рассказал, как это произошло: он гулял по яблоневому саду в поместье своих родителей и вдруг увидел Луну в дневном небе. И тут же на его глазах с ветки оторвалось и упало на землю яблоко. Тут ему и пришло в голову, что, возможно, это одна и та же сила заставляет и яблоко падать на землю, и Луну оставаться на околоземной орбите.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4208" y="436510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Georgia" pitchFamily="18" charset="0"/>
              </a:rPr>
              <a:t>Яблоня Ньютона</a:t>
            </a:r>
          </a:p>
        </p:txBody>
      </p:sp>
      <p:pic>
        <p:nvPicPr>
          <p:cNvPr id="7" name="Picture 6" descr="http://900igr.net/datai/fizika/Sila-tjazhesti/0014-015-CHudesnoe-jablok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5407"/>
            <a:ext cx="5194651" cy="33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atic.diary.ru/userdir/5/4/1/2/541248/4362045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69" y="1220404"/>
            <a:ext cx="3562700" cy="357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88640"/>
            <a:ext cx="8064896" cy="6599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Закон всемирного тяготения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05846" y="5157192"/>
            <a:ext cx="607068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4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массы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взаимодействующих тел,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расстояние между ними,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гравитационная постоянная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26811" y="3068960"/>
            <a:ext cx="3017770" cy="1368152"/>
          </a:xfrm>
          <a:prstGeom prst="rect">
            <a:avLst/>
          </a:prstGeom>
          <a:solidFill>
            <a:srgbClr val="66CC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81673" tIns="40837" rIns="81673" bIns="40837"/>
          <a:lstStyle/>
          <a:p>
            <a:pPr algn="ctr">
              <a:defRPr/>
            </a:pPr>
            <a:endParaRPr lang="en-US" sz="1200" b="1" i="1" dirty="0">
              <a:solidFill>
                <a:srgbClr val="FFFF00"/>
              </a:solidFill>
              <a:latin typeface="Arial"/>
            </a:endParaRPr>
          </a:p>
          <a:p>
            <a:pPr algn="ctr">
              <a:defRPr/>
            </a:pPr>
            <a:endParaRPr lang="ru-RU" sz="1200" b="1" i="1" dirty="0">
              <a:solidFill>
                <a:srgbClr val="8064A2">
                  <a:lumMod val="10000"/>
                </a:srgbClr>
              </a:solidFill>
              <a:latin typeface="Arial"/>
            </a:endParaRPr>
          </a:p>
          <a:p>
            <a:pPr algn="ctr">
              <a:defRPr/>
            </a:pPr>
            <a:endParaRPr lang="en-US" sz="1200" b="1" dirty="0">
              <a:solidFill>
                <a:srgbClr val="8064A2">
                  <a:lumMod val="10000"/>
                </a:srgbClr>
              </a:solidFill>
              <a:latin typeface="Arial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612507"/>
              </p:ext>
            </p:extLst>
          </p:nvPr>
        </p:nvGraphicFramePr>
        <p:xfrm>
          <a:off x="440675" y="3140968"/>
          <a:ext cx="2790041" cy="1271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3" imgW="863280" imgH="393480" progId="Equation.3">
                  <p:embed/>
                </p:oleObj>
              </mc:Choice>
              <mc:Fallback>
                <p:oleObj name="Формула" r:id="rId3" imgW="863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675" y="3140968"/>
                        <a:ext cx="2790041" cy="1271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05846" y="880420"/>
            <a:ext cx="8658641" cy="17366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i="1" dirty="0">
                <a:latin typeface="Georgia" pitchFamily="18" charset="0"/>
              </a:rPr>
              <a:t>Два любых тела притягиваются друг к другу с силой, прямо пропорциональной произведению масс этих тел и обратно пропорционально квадрату расстояния между ними.</a:t>
            </a:r>
            <a:endParaRPr lang="ru-RU" sz="2400" i="1" dirty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66258"/>
            <a:ext cx="8064896" cy="6599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Особенности сил тяготения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8886" y="643335"/>
            <a:ext cx="8696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1F497D">
                    <a:lumMod val="50000"/>
                  </a:srgbClr>
                </a:solidFill>
                <a:latin typeface="Georgia" pitchFamily="18" charset="0"/>
                <a:cs typeface="Arial" pitchFamily="34" charset="0"/>
              </a:rPr>
              <a:t>Силы </a:t>
            </a:r>
            <a:r>
              <a:rPr lang="ru-RU" sz="2200" dirty="0">
                <a:solidFill>
                  <a:srgbClr val="1F497D">
                    <a:lumMod val="50000"/>
                  </a:srgbClr>
                </a:solidFill>
                <a:latin typeface="Georgia" pitchFamily="18" charset="0"/>
                <a:cs typeface="Arial" pitchFamily="34" charset="0"/>
              </a:rPr>
              <a:t>тяготения направлены вдоль прямой, проходящей через центры взаимодействующих тел</a:t>
            </a:r>
            <a:r>
              <a:rPr lang="ru-RU" sz="22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Овал 13"/>
          <p:cNvSpPr/>
          <p:nvPr/>
        </p:nvSpPr>
        <p:spPr>
          <a:xfrm>
            <a:off x="4635166" y="3429000"/>
            <a:ext cx="800930" cy="80093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868958" y="2791529"/>
            <a:ext cx="2016224" cy="201622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035631" y="3829465"/>
            <a:ext cx="28414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право 18"/>
          <p:cNvSpPr/>
          <p:nvPr/>
        </p:nvSpPr>
        <p:spPr>
          <a:xfrm>
            <a:off x="5019757" y="3741665"/>
            <a:ext cx="760505" cy="175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7116565" y="3741665"/>
            <a:ext cx="760505" cy="175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35166" y="2564904"/>
                <a:ext cx="944946" cy="71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3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21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3600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166" y="2564904"/>
                <a:ext cx="944946" cy="7136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308304" y="2715343"/>
                <a:ext cx="944946" cy="71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3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3600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715343"/>
                <a:ext cx="944946" cy="7136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5536" y="1700808"/>
                <a:ext cx="2376264" cy="71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21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Georgia" pitchFamily="18" charset="0"/>
                  </a:rPr>
                  <a:t>=-</a:t>
                </a:r>
                <a:r>
                  <a:rPr lang="ru-RU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Georgia" pitchFamily="18" charset="0"/>
                  </a:rPr>
                  <a:t> </a:t>
                </a:r>
                <a:endParaRPr lang="ru-RU" sz="3600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00808"/>
                <a:ext cx="2376264" cy="713657"/>
              </a:xfrm>
              <a:prstGeom prst="rect">
                <a:avLst/>
              </a:prstGeom>
              <a:blipFill rotWithShape="1">
                <a:blip r:embed="rId4"/>
                <a:stretch>
                  <a:fillRect t="-5128" b="-299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4"/>
          <p:cNvSpPr>
            <a:spLocks noChangeArrowheads="1"/>
          </p:cNvSpPr>
          <p:nvPr/>
        </p:nvSpPr>
        <p:spPr bwMode="auto">
          <a:xfrm>
            <a:off x="250825" y="4076700"/>
            <a:ext cx="4643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400" dirty="0">
                <a:latin typeface="Times New Roman" pitchFamily="18" charset="0"/>
              </a:rPr>
              <a:t>Сила тяготения становится заметной только тогда, когда хотя бы одно из взаимодействующих тел имеет очень большую массу (планета, звезда).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8399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  <p:bldP spid="19" grpId="0" animBg="1"/>
      <p:bldP spid="21" grpId="0" animBg="1"/>
      <p:bldP spid="6" grpId="0"/>
      <p:bldP spid="22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127845"/>
            <a:ext cx="8064896" cy="6599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Опыт Кавендиша</a:t>
            </a:r>
          </a:p>
        </p:txBody>
      </p:sp>
      <p:sp>
        <p:nvSpPr>
          <p:cNvPr id="5" name="AutoShape 9" descr="data:image/jpeg;base64,/9j/4AAQSkZJRgABAQAAAQABAAD/2wCEAAkGBhMSERUUExQVFRQWGBcYGBgYGBYVGBcWFRcVGBgYHBgYHSceFxojGhYXHy8gIycpLCwsGB8xNTAqNSYrLCkBCQoKDgwOGg8PGiwkHBwpKSkpLCwpLCksKSwsKSwpKSksKSkpLCwpKSwsLCwsKSksLCwpLCwpKSwsLCwpLCkpKf/AABEIAPkAygMBIgACEQEDEQH/xAAbAAABBQEBAAAAAAAAAAAAAAAFAQIDBAYAB//EAEQQAAEDAQYCCAQCBgkEAwAAAAEAAhEDBAUSITFBUWEGEyJxgZGh8DKxwdFC4QcjUmJy8RQVM1OSorLC0jSCg5MWQ3P/xAAZAQADAQEBAAAAAAAAAAAAAAACAwQBAAX/xAAlEQACAgICAQQCAwAAAAAAAAAAAQIRAyESMUEEIlFxE2EygZH/2gAMAwEAAhEDEQA/AMlaHYqlQ/vv1ic3H34p9LJJWd23nm7/AFFWGuFEB0TVcJAOjAdzzhQHpkraQYAajsM6N1cecbDmVE6059gBg4ziPmdPAKtZ2uqP4uMkk5/z7lqrluYTOU/tHY8uCGT4m9gCnYKr884O5JRSx9FSdSZ8h8pWye6g2cTmkySDw4iCMp+Y2kode3SSiwOIeCYEAbkjPhofnOiTzlLo1UiGydHWtykz6qc0WMd2nn/EVm7X0ybge7rW4sHZYInGXMAyM4oBdMjaRKzNe969QmAROcF0RPKZhEsU32dyRv7Te7GDJ2Q5mfmspfHSV34HuHifugpoVj8T2Nnv+wViy3VRaZrVQ792Y8wCT8k2OJLbMc/g0nR68q7LM+vVrVcJktmo/wCFgMmJ3dl4BZ0dKLac/wCk1wP/ANasD/MnX7foqgUmZUxE7AxoANmj3ogzqxiE/HDy/IuVGpu29bW+lVca9cn8P62pMjU6q3dvSiu9oBr1ZGR/WVP+SCXTfnVU3Mj4hAOkIT15a9xEjhlqfcoHj5WbaRrekN/Wuk6mW2iu0OadKrxm09+sOHkqd39MrXi7VprHvqOOXic1QdfPXUurqg5ZtdGYInbcQSPFDH65GHD1Wwx+3i0c2rtHptlv+pUGdWp4PcPqrJrWn8FpqDvdOfeV5tY78czIgnuhH7F0qAiTHfI9VPLDKO0HzT7DluvC8GaV6nhhP0zQ9nTa3NMPrVjzBbPkQiFm6QB/81PVu+nWG0oVLj2jeKZVs/TK0u+G1VDy7IPlEpK1+27IstdWc+yX5Z931Qy9OjDm5ifDUdxQ+nbX0zD5cOP4h909U/4i2l5RoKXTC2E4XWmq138WvcVO7pDbDraa3+Mj5QhIcyq3YjjuPqE0FzMnZt2dw71q2dSQUZelpLv+orH/AMlT7os2/a0D9bW/9rh6IHZs3DgY05lE2lkafP7pkUgJJGPsgGKpUcMg4wDu4kx4bqANNR8aucZnPffuTrdaR8Izj1P4j3kz4AI9cF2hrcTviPoFPJ1sclZdu25GtaANYZMmMyO1luCYjhBU9rtRpiGYTlIgzwzgCfxM2/EDzAq972DG5Rny2WEvC8HPcc1mPE57YLlxNpaX1HZvJGIw09qP7K0P4caER+8eSzd72dwJdmGdjUiZcxhORhxGJxGnyKBdbz9VKLQYgkxrEmJjWJidlVHHxF8mydlUN0bnzlcLdUEw4juy+Sr9Ykxe8kyjh73Tmc/VcCmYk4ZrjRwfyTyFzQlxLjhuadjSYikK44e2ou7xkmtKUOWHDm2YbD5pep7x6pzU4VFlnCMqOYZaSDxGh7wjV39IajIxDxH2QppTwhlT7OWujeWG/cYEkRCfeF1tqiWxPvT7LFWe1OYZB8OK0t0X0Dl6cFNKHHaGJ32BalB9F8ty4jYjmi9mtLarPQjgeBRG8LAKjZHvvWcwOpOLgY4jjqnQamv2DL2/RfpuwOj8Mjwz/JGAOXr+SEsIeOR08VcZ1gAEu/wj7owDJ3XQx1ZOcH12+vktdbK3Vsz7z9Ag/RexSJP7R9+Q9VB0vt0ZA96ja5zod0gDfN6F7kIcEhqSZSSvQjHiqJ27YoalATJXNciNRMAla1JTBOQGa0lydFnPIc/IcN/yS5zUVbCSsGWC5KtU9lpjitJYuhgjtTPjn6LX3ZQDAGho9fVFjY3OzwAeM/VefP1En0UKCRnrB0SoNYS5skd2Xonf/C6TzJZ3AD7LRPpENiDxj2VNYmuwkgtgftTE8OSneSXyHSMdX6DU39n4dM49lOtX6N2MaMyecez4AI++01azoAA7iiVO98ALXN8ND81v5ZfJzgeYW/oeWzHyOXohdTo64Ak7axnBXptqtLTOAPPy8tSs9XrQ50NABBkRkDvI46p0M8ugHBGCq0y0wdlGw55IzedjxyW6oTSomYIhWxlasS0T02KRrUjQngLTBwan0SWmQkwpwCw41V0XhlnoYS33YZZiCA3bXgx5LV2dwfSIOyS/bK0H2qMxdleDgPGW/b3zWkZaDAzGnFZq2WYtfIyIMhbGyXYH02P62mMTWugkyJAMaJ7V7Qq60wVdDYpFxAGvrmdSsB0kteKoe8rd1zgs5z4nZeY3hUxP97pWBXJsOb0RjZcEkrpVgkcuaCVGSrt20MbgFjdIJBvoxdmNwnRemWCzsYAAIJ35DdArgs7WMAa365neVo6VMQ0R7C8vNPkymMaR1WARhmdz9FLSq1JBzMGduXH3mobZaW4hhGWXfx8U+03nDcLcmwTOhPfn7hTsai3arb1jTAId57jL3wRih0PLmg4y0kaffihvRh7SS5wLiD2czrx5LUVL6ePgp4zyJA8yixqDfvF5ZTWoEd19GW0cyS88So75udj2nIT3IjY7e6oO0zA4aiZ8ig999JKdE4Tm47BNyKCXt6J8byynvsyTaos7nNcDGcxAmdMzpCC2ypOIAg565xvxGY0zRPpJbcYDw1zc89DM80OstekaeIntHKOHgkR6stfZUZZgaZcRyI58isreVMNeQOK0tZ8nKNPmP5rN2+iQ/MlVYnsVNELE4LmhODVSJOaVIo8KlO3ciRg+kYM8Fp7preqyzEcuepp3oZ9Grsnvmz7qg1uX8loLwp4myguFbinoycSW/HYbKfH1XmFoMvXpPSUxZe/nwXmbzmu9MtMzIPlcU2UkqoWOhHejFlx1ANnHDPfEoAFreiFjOIec+X2ScrqIcFbPRKdHAzLbTwKloWgtIOscpifFUGvyAmfPeforlCgSY4+nvVeSysaGHrCTm0HZS1qbKgL2OAIiQZA8D91Xt9J7ATtoe/ghwNQRnhHL5lCHFG16LWbrWubMRnkYny2RGz2G3deA51IWbCey1nbxYcgS7FPa34Dmq/QtoYJ3Oq2Aen4FFpkfqZyUq8A2zUnMw4jqYOsb8cx3LN3rZbRTdWfQp06lUvH9o7D2MuyPCdwO9ai2iTM6IfeNUte1+zmkO725j5lZKl/RuJtv7POL/tFYDDWwjEaReGE4QSJcBmfxCJnMCclLe1npmmxzIbIgtEwD3hW/0h2mmKIyAJc088igVjvKWFuLC2NhJJGg5aoErVr5K5aq/gioMABLvDyKC3pVDnH588/fijDWhzuW8offVNonDsOGqbDsXLoCtcpQVEzVTBVCRQVKeG/uVG1vvzUpRoFjWIjdzoPiENGqv2E5+S6XRy7NfTbiZJVA2Xkr935sSmjyU0dDWZPpFJs44D7Fec1Pi8VsLJfbbRZywntgZTvy7/mshXHaKqwKrTEZPlCwkSAriU8AkotkgcSvQbloQwbCPcrz6ztlwjivQbtf2B4A+Cl9T0OxmisLtI1O+sDkp/6U5vwSTw319UNsroEajxVqz2oNJJGKRG2XhuvOZQW3WsHDjnsmSOJy197qY3o1/wAVNpcSYIAEuJ3OnHyCB1iXk58M1csd1ucCRmRIAnYb+Z0WNI1MNXNbjTrNEthxghuknnut1TtRiF5ldVN1OqOs/CfGefBegWOviAg5n08FkXxYOWKasW9bJaCB1D6cwQ7HMd4hZt992k1adGtTDWiZeJIdGIdk5ZT45IheFgtFOS21Pzzzp0zHdw95rNW6tXe9mKu4tmOy1jJ31k+K2UhmHG2rtNL/AEA9NK2O006ZzEyRyAP5LrZRYzCOzmAeztOxQXppeA/poLD8I+eX3Vmjay+nEgNboIzJOvNOUWoRZk3c2OL9hmO7vGyo3u8iGmZiDKJ2OnJHwjT4tELvqMR0GkYdO8IofyFy6BzTmpsSqN1UrVVQkshyeXGJ7x7hV5Tg9EjGSYs0Qu7XxQsORm66fvvWTejY9mqulsDwTnvzOuvFSWBkN0THszKnQbPA6dQgyDBVttUVNcneh+xUdps8ZquF6XeyPcHROWkZLl2ORzCaFwRasBh45j0yPyC9B6N0cbBvx02yXm1M5r0i46gbTGsjy0B+aj9StDsQZfRwkCfclR16cc1E6oXw6c/YUlRxIz2EKCigSo2NtYCsttrwOyIjfgousBAGEzuVes9NnV5/FOgO0akSuZxVs9mqPBE56knM7Hj3IpdHSJ1J+Gptv9UMNZzCcImfEEDkdVPd5canaILXahwAB7oz9VvHkc5Ujct6R0HszI84+qy/S6+qDLOXswh+0GTn47q9b+gFN7A+lVc0HkHAT6rLXx+jKrDx1mMgAgaAh0wR4gjw5olgbe2As0IrVmNumxGvVNRzS/MT3eOWmncjdqu5gd+rBA4HL0yQmhaatlPVgQ8SDIn59wRVlKoWh5InxTcl3+jouyZlItGep+iFXq3IGMvlzRKjVLpxHPfkFH1T8Jw7IIumEzPObBhObonWp+ekHeFEXlVJimSgpyhBTpRoElpNly0t3uYwYnmB6nkBuszVdgYXb69+eg5xJ8ENtV6ueBmQD5+f0CL8Tn9Gc0jZ3l0yns0+zHPteYyHqUL/AKycc/os5ZsyAEdbZshmUxQjBUA25GOfIYNwCR58VWDVI7EIkfmFC4o4i5slDoHMpoeowUqKgORM1y2nRu24mweXM7rC4kWua8iwHMAfcxpCTmx8ojseRJ7PSaMCQPzV57G4Jyn3lzgarP3TWc8SSCHRB1nu9widazYSBP5LypKnRYmSB0HdWK72lgIEEanc/koqTAcXvTL6+irQ4jI5Lji1Z3NgT4qa2UOwKjDy0iFRjLNLSsrqhydl78Fq7OfRseiXScQKVUgZxPE/LgtBezopip/dGHc6bonyhp/7V5d1hpuAI+unzXod12/raRBGrS08dPtKfGVks41sxf6Qrp/+1uZjECPxN4eCz9kvrBTIw48WUaaa5ngt1a6BrWU03asJbO7SJE92S8u/or21ns4GCNpnZbJWg8Ut0FadXG/s6QJ+UeitWmt1cgcB6FqgZZXUxt6a5zooa0vdAznJT+SgBWupLnQmSn2mzFjiMjnGyQRuNd9x91bGhLElS0ncVEnCpCJAshva1Oa5sREHUTrkciOBHmhTHTEI5XY2oyHGDseaG2OzAFxJBDBJjiTAHmVRGVRoW47sK3Hd+MwBJ3jbx2Wv6ui3Lhl5LPWS1dgMZIGU4dyRLiY55K4Q4bFTytsYqSPP7XUENgyqbnJzyVGSqoqkS5JWzl0pAUiIUcla4pEoWmGz6O9IGhmB2UfDyGUj3xWor3myq7smdPQLyqzVSDrEr0S4OrLGu7gc+Gy871GNR9xfhyOSoL0XE5DdFrNYhhB96qm9ksxCCNMoAHvmn2W2EazlpOgUTKCW02QDumPFVGg03SBmD71kK062dnPclx9MvRVXV5PGGgHv1K5GlW8alV7g97QBoCCPmNCjXRa9nMeATILogmdkOt9tAogYSCZngdkIu7pFSs9VrrSSGCNBLjllA3T8a5dCcmj1S2MDLRP4K7Z7ntgO/wBp8SvM+lFl6q0428ZOXAp9+/pooVGBtGz1SWuxNc97W8QcmgnMFZy+v0m1LXhYaFNgB1BcXeenoqfxSromU0maKtbZoGM8suUFunhKrMrimcUF0bAobYLfLeXue9WnUJAzMct/FRuNOi5MH26piJdxOR78/mVTxK7eTQ2GxG/L8kOcVRDoW+x2NcXZTKjJVO02uPeXcnxVi2xLVatpUVG1mMOgJBPExoFTJkq/YLEHNe4uwlrcTQcsWecZZlPpJCnK2ai42HBiDw07CJ8zK0LMcDJunJYe76z9hKL/ANKqcD6qacNjU9GHe4O8vVVirD3jJVyqkSzFKSFyVEKOSrgllacIjFyXtgOF2nnHgg65pQzipKmHCTi7R6lc15tLYzgxMeMEq8x4LvfJAuhddrqWERj2B3gZoy50EGPmvInHjJo9KLtWFXx1QMDWJQ7Hqpi9uEw4zMxGURqh7SZI3GSBIIlvWsTTbmYaDAMeOmvivO+kFF5djOh04Lc1bM6oPTl+SoXrdzRSeCPwn0+sp+GfBi8keUTz1SWYw4d6Y4JoK9Q85aZuruYx1MAajUA5g7q1WrgAAmPyQq4HE89p5SPlPoiFtcHB07RHvxXlzjUqPSi7RQtlpxkHPLfjn79FTrVwDyVp5ESfYQa1Vx5z9k+Eb0BJj61syQ9z5SOqSUyVXGNE0p2TUGSQBqcvNFbWxzXNa4zAA20gEaa5EIbYMOPtcDG2cZZ96IkBzQ4S+pMHSInLLisfZ0OgxZKmEgghuROY1jQd5OSOjpK7+7Hk77oDY7cGVBiHwwIKOOvlpJMBTSVvooTo8yeyE14Vqu4EKoSqkSzSQ1KEiVEJFC4rguWnCLpXFIuOLdhvF9J2JhgrdXNfYqYTUJEiTEEDffM7ledhWaNtc0QCkZcSmOx5XE9UtD2uPZiNiMpS0LL6CfzWYuG+BhgjSd8o3PdOyOsvQublwifNebOEouj0IyUlZYs1qAxjx9ffkgXS62E0zHEe/kURo2d5kgSNzpMLraKPVEvJILTMxAO/vuWxqMkzJbR5i90lIwSQr133Ya1UMZ4n9lo1KW9rF1FdzRpq3jBzHiNF61+DzK8hix2jAMsssvvzVizy8757HKfeSr3TEZuaMgdpIOe/krdS8W03iACJE9ygknZ6EWqKl808IIBzGe6zZqTqid8XmHEgc/BB5VeKLUdkuaXu0SFIulcmiSay1sLw6AYIMHQxsVubts9JlF1Rwl7tthy45ZLAgrUXc99VrQPhJ9QkZlaKMIUu26evcTGQ30jxRj+paAyz9VfFNtCgGt1IQJ1tz39FIpSl0UtJHnDXJCFNbLP1dRzTsSPDb0hRBegef9jEq4hciAOXLl0rTjikC4rguOFXLoXFccW7DbHMyG8eOYyW2um2teATAA0EjOPDI5aLADKDupqNsLZ3nmk5MSmPx5eOmei26/mNYACAzWchqJzA1O3msPet+vqy0ZMnLiRtKH1bQXQDoNB770f6D3F19fE7+zpQ4zoXZ4W92RJ5Dmghhjj2zZ5XPSD1wXeLJZnPqDtuAJG+fws7+POeCy192V7m9c45uOnAGYju081sbzq9fUOcUaclzjoTv9ucrEX7evXPhuTG6D6rYXdgyqilSqkQdQuq2wlR0ngHPMflkltDRiOHQ5jeJzhOpC+T6I1y5ctBFCVNSrjR9MSYW0utvVtYdmxPedT5rMXNZsVQcBn9vfJby77GCIIy37lLnn4LMEdWMve/cQEcIQgPPNFbX0WAcXYiGjPuAz+iHg8EGPjWhkrbA/SuyQ9rxoRhPeMx5j5IEFrA8WqzkH44g/xt0Pj9Ssm4RqnYnap+CbIqdryIUiVObTnLfbnyTxNWMSJUkrQTkoSBKGrjhWtlKcohcTCZC044JQuhGLm6K17Tm1uFn7bpDfDd3hksbS7NSsEAL0q57EbPZhSGT3DFUJ/ADEzziGjuKp0OiFGz9pxdVqNE/stbzgb6xn+QC+L4rvEAw05mJDnHQFx7oyEcgkyfPSGJcdsn6S34IFClk0a++Py79Mw6Nki4o4xUUBKViJS70SLkQJyVIlXHHJQkRi47oL3Y3ZNH+Y8O5DKSirYUYuTpBjo/d2BoJ1ME/QLX2OnohtmpefvNF6ENEn2F5s25M9KKUVRT6RWvDTwA5uy7hv8AbxKDssTyAQwkEZZJaANptBJ+AZk/uj6n3otWLTwAhMT4qgHs8zZaQx3WsMsd8Y4c/X3Kr3/Y4d1jfhfr/F+Yz80Ps9pLDy3HFF7FaGPZ1bvhOx1b+XBPpwdibU1QCSypbXZTTcWnz4jYqFUdk/RYDBU5O35pBd7uXjl88lArVG8Ht3nvEoXfgJOL7I/6vqROB0d0/JQu4IzQ6QEfFTYe6W/cK9QFmtGUYXcDAd4Ea+8kLnKPaC/HF9My6VrZMDMlF7f0bcw9hzXg/CJhx8DkfBWrjumqx2ItwkficPhHLmeKNTTVoW4NPYZ6O9E6bGtq2j4tcJzHKG7nv/NaSrbzhOH9XTaM3HWPohtIgS5xLju5xIaPBZfpL0oNUGlTP6v8Tt3kf7QkKLlIY2oos3h0mNV+CiS2nIGeryTAceWcwZ0z2CC135TAz3yxYoxZnU6bzvuEPo1sJn3yPerDrWP5CE7jQPK0Vaw7RTVxdKmoWGo/4GOd3NJ+SO67F9ldcpq1lLMnZHhv48FHgWWdTGpzWyYCe2kNz5BFrDYN4gf5j/xQymojIY3Ilum6h8Rzjc8eAHHmVpbFZ9Msgq9hoEwB+SO2SyzACgyZLLoQUVomsVnBPLjkqV/2suijTBLn/wCnPynPPgCrF43kKYwtzOgA/E46AIb1nUguccVZ+sbD9nkPsEEV5NbJWNbZ6Ybq46/vO/4j3mULdbxJlxnfMobeF4kuiZdoTwHAJW08lXDHq2JlL4AFeluE2jaI1EqwXKvWp8E5fDFSjW4l4W2m9uGpOXwnIwUOqAA5GQmAq1Qr0wM2T4ra49AcuXZWXBPquB0EJpB4IkA0dKUPIzCakWmGorP66yyfiALp/ebM+ceqH2bpLVY0NycB+1JPzRCzjBZDP924/wCOY/1BZhT40nf2PyNqvo1T71p12APIHEFwafXIq/dtGm3Jga05cJI2z3WHBRKxX05gDXNDgNM4cBwnccitlj1o6ORXs0d4Wai7IsZOWYAac+6J8VEy7bM1oxMaXHZzgye6M/EobSvsGcNMAmM3uxARyjNS2ezMc7E8hziZJJGfvglU4rY5VLonpvpB0MoseeUYWjm4CSe5W75vSrSokuIaX9ljGAADLM8ch6kK7YaLGjsgeB38lnumlearBsGT4lzp+Q8kEPfNI6ftizOkp1OkXFMV6yuCtbolhHk9luxXeBnqUXs9BQWIgorRbG3qPBRzbZYqS0X7NTAGsD6++K6136xowhwngCP5BAr3vQwA0E7O+m+e/ohVpv7FHZAgaNaG+aGOFvZzmkF/6yGMunt8cyGCAIaOMCJKH22+QBDMydXHMoPWtjnLqFOc1SsaW2KeS9IuWKnLpKNgBCqAzCKhvf5hazVoyznpuIo1afiP8J/0lMqfh/h/3FELArxKjIR5nwKw/wCAe9gmwjaEzM6yrGwT32gugQB3ABda/iKWpqfeyFqjlJ1QhspAnJW7tuzEQ5+TNY3dy7uaoO1R5nwD+EJcpOhsIp7Ib9vTF2Act+GWg+qCpXa+a4I4xUVSFSk5O2dK6VycERgjXQntrkaGFwTCsD2ui9Z74e06pt62/ri124EH6H1KpLigUVdnPI2qYilpuIUQWkP/AEje8/RbJ0bjVla77dBiQOZ0UtstFUnEHgxllyMg8Qc0Hq6qRqDiux6leh1e3vJ7WvElVXVC5I/VOYmJJIQ226HUqPFXKQULVNSQsbFUXLMzNFm0TAyQuhqibdFlB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050631"/>
            <a:ext cx="185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Генри Кавендиш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575" y="642504"/>
            <a:ext cx="8728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Первое </a:t>
            </a:r>
            <a:r>
              <a:rPr lang="ru-RU" sz="2000" dirty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экспериментальное измерение гравитационной постоянной было осуществлено Генри Кавендишем в 1798 году.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1880" y="5947570"/>
            <a:ext cx="5086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Georgia" pitchFamily="18" charset="0"/>
                <a:cs typeface="Arial" pitchFamily="34" charset="0"/>
              </a:rPr>
              <a:t>Экспериментальная установка – крутильные весы</a:t>
            </a:r>
          </a:p>
        </p:txBody>
      </p:sp>
      <p:pic>
        <p:nvPicPr>
          <p:cNvPr id="10" name="Picture 11" descr="http://upload.wikimedia.org/wikipedia/commons/thumb/1/14/2ndDukeOfNewcastle.jpg/390px-2ndDukeOfNewcas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73" y="1556792"/>
            <a:ext cx="274980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79933"/>
            <a:ext cx="4798666" cy="433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35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40"/>
            <a:ext cx="8568952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Определение гравитационной постоянной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32040" y="764703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Кавендиш </a:t>
            </a:r>
            <a:r>
              <a:rPr lang="ru-RU" dirty="0">
                <a:latin typeface="Georgia" pitchFamily="18" charset="0"/>
              </a:rPr>
              <a:t>подносил свинцовый шар весом 49,5 кг к меньшим свинцовым шарам массой по 775 г каждый, которые были прикреплены к концам деревянного коромысла. </a:t>
            </a:r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В </a:t>
            </a:r>
            <a:r>
              <a:rPr lang="ru-RU" dirty="0">
                <a:latin typeface="Georgia" pitchFamily="18" charset="0"/>
              </a:rPr>
              <a:t>результате действия гравитационных сил, коромысло закручивалось на некий угол. Жёсткость нити была такой, что коромысло делало одно колебание за 15 минут. </a:t>
            </a:r>
            <a:endParaRPr lang="ru-RU" dirty="0" smtClean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274" y="4305805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latin typeface="Georgia" pitchFamily="18" charset="0"/>
              </a:rPr>
              <a:t>Угол поворота коромысла определялся с помощью луча света, пущенного на зеркальце на коромысле, и отражённого в микроскоп. </a:t>
            </a:r>
          </a:p>
          <a:p>
            <a:pPr fontAlgn="base"/>
            <a:r>
              <a:rPr lang="ru-RU" b="1" dirty="0" smtClean="0">
                <a:latin typeface="Georgia" pitchFamily="18" charset="0"/>
              </a:rPr>
              <a:t>Генри </a:t>
            </a:r>
            <a:r>
              <a:rPr lang="ru-RU" b="1" dirty="0">
                <a:latin typeface="Georgia" pitchFamily="18" charset="0"/>
              </a:rPr>
              <a:t>Кавендиш</a:t>
            </a:r>
            <a:r>
              <a:rPr lang="ru-RU" dirty="0">
                <a:latin typeface="Georgia" pitchFamily="18" charset="0"/>
              </a:rPr>
              <a:t> объяснил закручивание нити магнитным взаимодействием железного стержня и свинцовых шаров. </a:t>
            </a:r>
            <a:endParaRPr lang="ru-RU" dirty="0" smtClean="0">
              <a:latin typeface="Georgia" pitchFamily="18" charset="0"/>
            </a:endParaRPr>
          </a:p>
          <a:p>
            <a:pPr fontAlgn="base"/>
            <a:r>
              <a:rPr lang="ru-RU" dirty="0" smtClean="0">
                <a:latin typeface="Georgia" pitchFamily="18" charset="0"/>
              </a:rPr>
              <a:t>Позднее </a:t>
            </a:r>
            <a:r>
              <a:rPr lang="ru-RU" dirty="0">
                <a:latin typeface="Georgia" pitchFamily="18" charset="0"/>
              </a:rPr>
              <a:t>он заменил железный стержень медным и получил те же результаты.</a:t>
            </a:r>
          </a:p>
          <a:p>
            <a:pPr fontAlgn="base"/>
            <a:r>
              <a:rPr lang="ru-RU" dirty="0">
                <a:latin typeface="Georgia" pitchFamily="18" charset="0"/>
              </a:rPr>
              <a:t>Зная упругие свойства нити, а также угол поворота коромысла, Г. Кавендиш определил плотность Земли. </a:t>
            </a:r>
            <a:endParaRPr lang="ru-RU" dirty="0" smtClean="0">
              <a:latin typeface="Georgia" pitchFamily="18" charset="0"/>
            </a:endParaRPr>
          </a:p>
          <a:p>
            <a:pPr fontAlgn="base"/>
            <a:r>
              <a:rPr lang="ru-RU" dirty="0" smtClean="0">
                <a:latin typeface="Georgia" pitchFamily="18" charset="0"/>
              </a:rPr>
              <a:t>А </a:t>
            </a:r>
            <a:r>
              <a:rPr lang="ru-RU" dirty="0">
                <a:latin typeface="Georgia" pitchFamily="18" charset="0"/>
              </a:rPr>
              <a:t>значение G было вычислено позже другими учеными из данных опыта Кавендиша. 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0707"/>
            <a:ext cx="4182588" cy="37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user\Desktop\2013-09-01 ЗВТ\grav-av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4" y="708666"/>
            <a:ext cx="4704524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07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6804" y="146697"/>
            <a:ext cx="8064896" cy="6599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Гравитационная постоянная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6804" y="3429000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ityNova" pitchFamily="18" charset="-52"/>
              </a:rPr>
              <a:t>Физический смысл гравитационной постоянной</a:t>
            </a:r>
            <a:r>
              <a:rPr lang="ru-RU" sz="4000" dirty="0" smtClean="0">
                <a:solidFill>
                  <a:srgbClr val="CCFF66"/>
                </a:solidFill>
                <a:latin typeface="a_CityNova" pitchFamily="18" charset="-52"/>
              </a:rPr>
              <a:t>.</a:t>
            </a:r>
            <a:endParaRPr lang="ru-RU" sz="4000" dirty="0">
              <a:solidFill>
                <a:srgbClr val="CCFF66"/>
              </a:solidFill>
              <a:latin typeface="a_CityNova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3052" y="4365104"/>
            <a:ext cx="8172400" cy="1631216"/>
          </a:xfrm>
          <a:prstGeom prst="rect">
            <a:avLst/>
          </a:prstGeom>
          <a:solidFill>
            <a:srgbClr val="FFCDDE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prstClr val="black"/>
                </a:solidFill>
                <a:latin typeface="Georgia" pitchFamily="18" charset="0"/>
              </a:rPr>
              <a:t>Гравитационная </a:t>
            </a:r>
            <a:r>
              <a:rPr lang="ru-RU" sz="2400" i="1" dirty="0">
                <a:solidFill>
                  <a:prstClr val="black"/>
                </a:solidFill>
                <a:latin typeface="Georgia" pitchFamily="18" charset="0"/>
              </a:rPr>
              <a:t>постоянная численно равна </a:t>
            </a:r>
          </a:p>
          <a:p>
            <a:r>
              <a:rPr lang="ru-RU" sz="2400" i="1" dirty="0">
                <a:solidFill>
                  <a:prstClr val="black"/>
                </a:solidFill>
                <a:latin typeface="Georgia" pitchFamily="18" charset="0"/>
              </a:rPr>
              <a:t>силе гравитационного притяжения двух тел, массой по 1 кг каждое, находящихся на расстоянии 1 м одного от другого.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07082"/>
              </p:ext>
            </p:extLst>
          </p:nvPr>
        </p:nvGraphicFramePr>
        <p:xfrm>
          <a:off x="1441450" y="1125538"/>
          <a:ext cx="625475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3" imgW="1346040" imgH="419040" progId="Equation.3">
                  <p:embed/>
                </p:oleObj>
              </mc:Choice>
              <mc:Fallback>
                <p:oleObj name="Формула" r:id="rId3" imgW="1346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1125538"/>
                        <a:ext cx="6254750" cy="15367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66CCFF"/>
                          </a:gs>
                          <a:gs pos="50000">
                            <a:srgbClr val="FFFFFF"/>
                          </a:gs>
                          <a:gs pos="100000">
                            <a:srgbClr val="66CCFF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outerShdw dist="35921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265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476672"/>
            <a:ext cx="8591743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Границы применимости закона всемирного тяготения</a:t>
            </a:r>
          </a:p>
        </p:txBody>
      </p:sp>
      <p:pic>
        <p:nvPicPr>
          <p:cNvPr id="6" name="Picture 2" descr="http://ludmilvass.narod.ru/images/shar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896544" cy="217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7770" y="1052736"/>
            <a:ext cx="8856717" cy="21452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Закон справедлив для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:	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однородных шаров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для материальных точек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</a:rPr>
              <a:t>одно </a:t>
            </a:r>
            <a:r>
              <a:rPr lang="ru-RU" sz="2400" dirty="0">
                <a:latin typeface="Times New Roman" pitchFamily="18" charset="0"/>
              </a:rPr>
              <a:t>из тел - шар большого радиуса, взаимодействующий </a:t>
            </a:r>
            <a:r>
              <a:rPr lang="ru-RU" sz="2400" dirty="0" smtClean="0">
                <a:latin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</a:rPr>
              <a:t>телом, размер которого много меньше размеров </a:t>
            </a:r>
            <a:r>
              <a:rPr lang="ru-RU" sz="2400" dirty="0" smtClean="0">
                <a:latin typeface="Times New Roman" pitchFamily="18" charset="0"/>
              </a:rPr>
              <a:t>шара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3780" y="5815627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Times New Roman" pitchFamily="18" charset="0"/>
              </a:rPr>
              <a:t>Закон неприменим, например, для взаимодействия бесконечного стержня и шара.</a:t>
            </a:r>
          </a:p>
        </p:txBody>
      </p:sp>
    </p:spTree>
    <p:extLst>
      <p:ext uri="{BB962C8B-B14F-4D97-AF65-F5344CB8AC3E}">
        <p14:creationId xmlns:p14="http://schemas.microsoft.com/office/powerpoint/2010/main" val="4367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26995" y="201601"/>
            <a:ext cx="8286808" cy="584775"/>
          </a:xfrm>
          <a:prstGeom prst="rect">
            <a:avLst/>
          </a:prstGeom>
          <a:gradFill flip="none" rotWithShape="1">
            <a:gsLst>
              <a:gs pos="59000">
                <a:schemeClr val="accent1">
                  <a:lumMod val="20000"/>
                  <a:lumOff val="80000"/>
                  <a:alpha val="0"/>
                </a:schemeClr>
              </a:gs>
              <a:gs pos="52000">
                <a:schemeClr val="accent1">
                  <a:shade val="67500"/>
                  <a:satMod val="115000"/>
                  <a:alpha val="67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Механизм  гравитационного взаимодействия 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79388" y="1125538"/>
            <a:ext cx="8857108" cy="401648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Каждое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тело массой </a:t>
            </a:r>
            <a:r>
              <a:rPr lang="ru-RU" sz="30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М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создает вокруг себя поле, которое называют гравитационным. </a:t>
            </a:r>
          </a:p>
          <a:p>
            <a:pPr eaLnBrk="1" hangingPunct="1">
              <a:spcBef>
                <a:spcPct val="50000"/>
              </a:spcBef>
            </a:pPr>
            <a:r>
              <a:rPr lang="ru-RU" sz="30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Если в некоторую точку этого поля поместить пробное тело массой т, то гравитационное поле действует на данное тело с силой </a:t>
            </a:r>
            <a:r>
              <a:rPr lang="en-US" sz="30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F</a:t>
            </a:r>
            <a:r>
              <a:rPr lang="ru-RU" sz="30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, зависящей от свойств поля в этой точке и от величины массы пробного тела.</a:t>
            </a:r>
          </a:p>
        </p:txBody>
      </p:sp>
    </p:spTree>
    <p:extLst>
      <p:ext uri="{BB962C8B-B14F-4D97-AF65-F5344CB8AC3E}">
        <p14:creationId xmlns:p14="http://schemas.microsoft.com/office/powerpoint/2010/main" val="6163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4680520" cy="65973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Законы динамики были открыты в 1687 г. великим ученым И. Ньютоном.</a:t>
            </a:r>
          </a:p>
          <a:p>
            <a:pPr marL="0" indent="0">
              <a:buNone/>
            </a:pPr>
            <a:r>
              <a:rPr lang="ru-RU" dirty="0" smtClean="0"/>
              <a:t>Сформулированные </a:t>
            </a:r>
            <a:r>
              <a:rPr lang="ru-RU" dirty="0"/>
              <a:t>им закона динамики лежат в основе так называемой 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классической</a:t>
            </a:r>
            <a:r>
              <a:rPr lang="ru-RU" b="1" i="1" dirty="0">
                <a:solidFill>
                  <a:srgbClr val="C00000"/>
                </a:solidFill>
              </a:rPr>
              <a:t> </a:t>
            </a:r>
            <a:r>
              <a:rPr lang="ru-RU" b="1" i="1" dirty="0" smtClean="0">
                <a:solidFill>
                  <a:srgbClr val="C00000"/>
                </a:solidFill>
              </a:rPr>
              <a:t>механики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Законы </a:t>
            </a:r>
            <a:r>
              <a:rPr lang="ru-RU" dirty="0"/>
              <a:t>Ньютона следует рассматривать как обобщение опытных фактов.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Выводы </a:t>
            </a:r>
            <a:r>
              <a:rPr lang="ru-RU" dirty="0"/>
              <a:t>классической механики справедливы только при движении тел с малыми скоростями, значительно меньшими скорости света </a:t>
            </a:r>
            <a:r>
              <a:rPr lang="ru-RU" b="1" i="1" dirty="0">
                <a:solidFill>
                  <a:srgbClr val="C00000"/>
                </a:solidFill>
              </a:rPr>
              <a:t>c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GodfreyKneller-IsaacNewton-1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1801"/>
            <a:ext cx="4176464" cy="574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1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588" y="5482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Сила тяжести</a:t>
            </a:r>
            <a:endParaRPr lang="ru-RU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762714"/>
                <a:ext cx="8784976" cy="4669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Georgia" pitchFamily="18" charset="0"/>
                  </a:rPr>
                  <a:t>Одним из проявлений силы всемирного тяготения является </a:t>
                </a:r>
                <a:r>
                  <a:rPr lang="ru-RU" sz="2400" b="1" i="1" dirty="0">
                    <a:latin typeface="Georgia" pitchFamily="18" charset="0"/>
                  </a:rPr>
                  <a:t>сила тяжести</a:t>
                </a:r>
                <a:r>
                  <a:rPr lang="ru-RU" sz="2400" dirty="0">
                    <a:latin typeface="Georgia" pitchFamily="18" charset="0"/>
                  </a:rPr>
                  <a:t>. </a:t>
                </a:r>
                <a:endParaRPr lang="ru-RU" sz="2400" dirty="0" smtClean="0">
                  <a:latin typeface="Georgia" pitchFamily="18" charset="0"/>
                </a:endParaRPr>
              </a:p>
              <a:p>
                <a:r>
                  <a:rPr lang="ru-RU" sz="2400" dirty="0" smtClean="0">
                    <a:latin typeface="Georgia" pitchFamily="18" charset="0"/>
                  </a:rPr>
                  <a:t>Так </a:t>
                </a:r>
                <a:r>
                  <a:rPr lang="ru-RU" sz="2400" dirty="0">
                    <a:latin typeface="Georgia" pitchFamily="18" charset="0"/>
                  </a:rPr>
                  <a:t>принято называть силу притяжения тел к Земле вблизи ее поверхности. Если </a:t>
                </a:r>
                <a:r>
                  <a:rPr lang="ru-RU" sz="2400" i="1" dirty="0">
                    <a:latin typeface="Georgia" pitchFamily="18" charset="0"/>
                  </a:rPr>
                  <a:t>M</a:t>
                </a:r>
                <a:r>
                  <a:rPr lang="ru-RU" sz="2400" dirty="0">
                    <a:latin typeface="Georgia" pitchFamily="18" charset="0"/>
                  </a:rPr>
                  <a:t> – масса Земли</a:t>
                </a:r>
                <a:r>
                  <a:rPr lang="ru-RU" sz="2400" dirty="0" smtClean="0">
                    <a:latin typeface="Georgia" pitchFamily="18" charset="0"/>
                  </a:rPr>
                  <a:t>, </a:t>
                </a:r>
                <a:r>
                  <a:rPr lang="ru-RU" sz="2400" i="1" dirty="0" smtClean="0">
                    <a:latin typeface="Georgia" pitchFamily="18" charset="0"/>
                  </a:rPr>
                  <a:t>R</a:t>
                </a:r>
                <a:r>
                  <a:rPr lang="ru-RU" sz="2400" baseline="-25000" dirty="0" smtClean="0">
                    <a:latin typeface="Georgia" pitchFamily="18" charset="0"/>
                  </a:rPr>
                  <a:t>З</a:t>
                </a:r>
                <a:r>
                  <a:rPr lang="ru-RU" sz="2400" dirty="0">
                    <a:latin typeface="Georgia" pitchFamily="18" charset="0"/>
                  </a:rPr>
                  <a:t> – ее радиус, </a:t>
                </a:r>
                <a:r>
                  <a:rPr lang="ru-RU" sz="2400" i="1" dirty="0">
                    <a:latin typeface="Georgia" pitchFamily="18" charset="0"/>
                  </a:rPr>
                  <a:t>m</a:t>
                </a:r>
                <a:r>
                  <a:rPr lang="ru-RU" sz="2400" dirty="0">
                    <a:latin typeface="Georgia" pitchFamily="18" charset="0"/>
                  </a:rPr>
                  <a:t> – масса данного тела, то сила тяжести равна</a:t>
                </a:r>
                <a:r>
                  <a:rPr lang="ru-RU" dirty="0">
                    <a:latin typeface="Georgia" pitchFamily="18" charset="0"/>
                  </a:rPr>
                  <a:t> </a:t>
                </a:r>
                <a:endParaRPr lang="ru-RU" dirty="0" smtClean="0">
                  <a:latin typeface="Georgia" pitchFamily="18" charset="0"/>
                </a:endParaRPr>
              </a:p>
              <a:p>
                <a:r>
                  <a:rPr lang="en-US" sz="4000" i="1" dirty="0" smtClean="0">
                    <a:latin typeface="Georgia" pitchFamily="18" charset="0"/>
                  </a:rPr>
                  <a:t>mg</a:t>
                </a:r>
                <a:r>
                  <a:rPr lang="en-US" sz="4000" dirty="0" smtClean="0">
                    <a:latin typeface="Georgia" pitchFamily="18" charset="0"/>
                  </a:rPr>
                  <a:t> </a:t>
                </a:r>
                <a:r>
                  <a:rPr lang="en-US" sz="4000" dirty="0">
                    <a:latin typeface="Georgia" pitchFamily="18" charset="0"/>
                  </a:rPr>
                  <a:t>= 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4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З</m:t>
                                </m:r>
                              </m:sub>
                            </m:sSub>
                          </m:e>
                          <m:sup>
                            <m:r>
                              <a:rPr lang="ru-RU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4000" dirty="0" smtClean="0">
                  <a:latin typeface="Georgia" pitchFamily="18" charset="0"/>
                </a:endParaRPr>
              </a:p>
              <a:p>
                <a:r>
                  <a:rPr lang="en-US" sz="4000" i="1" dirty="0" smtClean="0">
                    <a:latin typeface="Georgia" pitchFamily="18" charset="0"/>
                  </a:rPr>
                  <a:t>g</a:t>
                </a:r>
                <a:r>
                  <a:rPr lang="en-US" sz="4000" dirty="0" smtClean="0">
                    <a:latin typeface="Georgia" pitchFamily="18" charset="0"/>
                  </a:rPr>
                  <a:t> </a:t>
                </a:r>
                <a:r>
                  <a:rPr lang="en-US" sz="4000" dirty="0">
                    <a:latin typeface="Georgia" pitchFamily="18" charset="0"/>
                  </a:rPr>
                  <a:t>= 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sz="4000" i="1">
                                    <a:latin typeface="Cambria Math"/>
                                  </a:rPr>
                                  <m:t>З</m:t>
                                </m:r>
                              </m:sub>
                            </m:sSub>
                          </m:e>
                          <m:sup>
                            <m:r>
                              <a:rPr lang="ru-RU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4000" dirty="0" smtClean="0">
                  <a:latin typeface="Georgia" pitchFamily="18" charset="0"/>
                </a:endParaRPr>
              </a:p>
              <a:p>
                <a:r>
                  <a:rPr lang="en-US" sz="3200" i="1" dirty="0">
                    <a:latin typeface="Georgia" pitchFamily="18" charset="0"/>
                  </a:rPr>
                  <a:t>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,67</a:t>
                </a:r>
                <a14:m>
                  <m:oMath xmlns:m="http://schemas.openxmlformats.org/officeDocument/2006/math">
                    <m:r>
                      <a:rPr lang="ru-RU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ru-RU" sz="32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ru-RU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5,98</m:t>
                        </m:r>
                        <m:r>
                          <a:rPr lang="ru-RU" sz="32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ru-RU" sz="32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3200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ru-RU" sz="3200" b="0" i="1" smtClean="0">
                                <a:latin typeface="Cambria Math"/>
                                <a:ea typeface="Cambria Math"/>
                              </a:rPr>
                              <m:t>24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ru-RU" sz="3200" i="1">
                                <a:latin typeface="Cambria Math"/>
                              </a:rPr>
                              <m:t>6,38</m:t>
                            </m:r>
                            <m:r>
                              <a:rPr lang="ru-RU" sz="32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Sup>
                              <m:sSubSupPr>
                                <m:ctrlPr>
                                  <a:rPr lang="ru-RU" sz="32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3200" i="1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  <m:sub/>
                              <m:sup>
                                <m:r>
                                  <a:rPr lang="ru-RU" sz="3200" i="1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sup>
                            </m:sSubSup>
                            <m:r>
                              <a:rPr lang="ru-RU" sz="32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</m:oMath>
                </a14:m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9,8(м/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/>
                            <a:cs typeface="Times New Roman" pitchFamily="18" charset="0"/>
                          </a:rPr>
                          <m:t>с</m:t>
                        </m:r>
                      </m:e>
                      <m:sup>
                        <m:r>
                          <a:rPr lang="ru-RU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62714"/>
                <a:ext cx="8784976" cy="4669868"/>
              </a:xfrm>
              <a:prstGeom prst="rect">
                <a:avLst/>
              </a:prstGeom>
              <a:blipFill rotWithShape="1">
                <a:blip r:embed="rId2"/>
                <a:stretch>
                  <a:fillRect l="-2427" t="-1044" r="-17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85942" y="5517232"/>
            <a:ext cx="8490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Эта же формула, разумеется, позволяет найти ускорение свободного падения на поверхности любой планеты массы M и радиуса R. </a:t>
            </a:r>
          </a:p>
        </p:txBody>
      </p:sp>
    </p:spTree>
    <p:extLst>
      <p:ext uri="{BB962C8B-B14F-4D97-AF65-F5344CB8AC3E}">
        <p14:creationId xmlns:p14="http://schemas.microsoft.com/office/powerpoint/2010/main" val="19793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335887"/>
                <a:ext cx="8496944" cy="5877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u="sng" dirty="0" smtClean="0">
                    <a:solidFill>
                      <a:srgbClr val="C00000"/>
                    </a:solidFill>
                    <a:latin typeface="Georgia" pitchFamily="18" charset="0"/>
                  </a:rPr>
                  <a:t>Ускорение свободного падения зависит от:</a:t>
                </a:r>
              </a:p>
              <a:p>
                <a:r>
                  <a:rPr lang="ru-RU" sz="2000" i="1" dirty="0" smtClean="0">
                    <a:latin typeface="Georgia" pitchFamily="18" charset="0"/>
                  </a:rPr>
                  <a:t>1. От высоты.</a:t>
                </a:r>
                <a:r>
                  <a:rPr lang="ru-RU" sz="2000" i="1" dirty="0">
                    <a:latin typeface="Georgia" pitchFamily="18" charset="0"/>
                  </a:rPr>
                  <a:t> </a:t>
                </a:r>
                <a:r>
                  <a:rPr lang="ru-RU" sz="2000" dirty="0">
                    <a:latin typeface="Georgia" pitchFamily="18" charset="0"/>
                  </a:rPr>
                  <a:t>При удалении от поверхности Земли сила земного тяготения и ускорение свободного падения изменяются обратно пропорционально квадрату расстояния </a:t>
                </a:r>
                <a:r>
                  <a:rPr lang="ru-RU" sz="2000" i="1" dirty="0">
                    <a:latin typeface="Georgia" pitchFamily="18" charset="0"/>
                  </a:rPr>
                  <a:t>r</a:t>
                </a:r>
                <a:r>
                  <a:rPr lang="ru-RU" sz="2000" dirty="0">
                    <a:latin typeface="Georgia" pitchFamily="18" charset="0"/>
                  </a:rPr>
                  <a:t> до центра Земли</a:t>
                </a:r>
                <a:r>
                  <a:rPr lang="ru-RU" sz="2000" dirty="0" smtClean="0">
                    <a:latin typeface="Georgia" pitchFamily="18" charset="0"/>
                  </a:rPr>
                  <a:t>.</a:t>
                </a:r>
              </a:p>
              <a:p>
                <a:endParaRPr lang="ru-RU" sz="2000" dirty="0">
                  <a:latin typeface="Georgia" pitchFamily="18" charset="0"/>
                </a:endParaRPr>
              </a:p>
              <a:p>
                <a:r>
                  <a:rPr lang="en-US" sz="4000" i="1" dirty="0">
                    <a:latin typeface="Georgia" pitchFamily="18" charset="0"/>
                  </a:rPr>
                  <a:t>g</a:t>
                </a:r>
                <a:r>
                  <a:rPr lang="en-US" sz="4000" dirty="0">
                    <a:latin typeface="Georgia" pitchFamily="18" charset="0"/>
                  </a:rPr>
                  <a:t> = 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40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40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sz="4000" i="1">
                                    <a:latin typeface="Cambria Math"/>
                                  </a:rPr>
                                  <m:t>З</m:t>
                                </m:r>
                              </m:sub>
                            </m:sSub>
                            <m:r>
                              <a:rPr lang="ru-RU" sz="4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ru-RU" sz="40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4000" dirty="0" smtClean="0">
                  <a:latin typeface="Georgia" pitchFamily="18" charset="0"/>
                </a:endParaRPr>
              </a:p>
              <a:p>
                <a:r>
                  <a:rPr lang="ru-RU" sz="2000" i="1" dirty="0" smtClean="0">
                    <a:latin typeface="Georgia" pitchFamily="18" charset="0"/>
                  </a:rPr>
                  <a:t>2. От широты.</a:t>
                </a:r>
                <a:r>
                  <a:rPr lang="ru-RU" sz="2000" dirty="0">
                    <a:latin typeface="Georgia" pitchFamily="18" charset="0"/>
                  </a:rPr>
                  <a:t> </a:t>
                </a:r>
                <a:r>
                  <a:rPr lang="ru-RU" sz="2000" dirty="0" smtClean="0">
                    <a:latin typeface="Georgia" pitchFamily="18" charset="0"/>
                  </a:rPr>
                  <a:t>Так как Земля приплюснута с полюсов, расстояние от центра Земли до поверхности на экваторе и полюсе отличаются. </a:t>
                </a:r>
                <a:endParaRPr lang="ru-RU" sz="2000" dirty="0">
                  <a:latin typeface="Georgia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Э</m:t>
                        </m:r>
                      </m:sub>
                    </m:sSub>
                  </m:oMath>
                </a14:m>
                <a:r>
                  <a:rPr lang="ru-RU" sz="3600" dirty="0" smtClean="0">
                    <a:latin typeface="Georgia" pitchFamily="18" charset="0"/>
                  </a:rPr>
                  <a:t>=</a:t>
                </a:r>
                <a:r>
                  <a:rPr lang="ru-RU" sz="3600" dirty="0"/>
                  <a:t> </a:t>
                </a:r>
                <a:r>
                  <a:rPr lang="ru-RU" sz="3600" dirty="0" smtClean="0"/>
                  <a:t>9,78</a:t>
                </a:r>
                <a:r>
                  <a:rPr lang="ru-RU" sz="3600" dirty="0"/>
                  <a:t> </a:t>
                </a:r>
                <a:r>
                  <a:rPr lang="ru-RU" sz="3600" dirty="0" smtClean="0"/>
                  <a:t>м/с²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п</m:t>
                        </m:r>
                      </m:sub>
                    </m:sSub>
                  </m:oMath>
                </a14:m>
                <a:r>
                  <a:rPr lang="ru-RU" sz="3600" dirty="0">
                    <a:latin typeface="Georgia" pitchFamily="18" charset="0"/>
                  </a:rPr>
                  <a:t>=</a:t>
                </a:r>
                <a:r>
                  <a:rPr lang="ru-RU" sz="3600" dirty="0"/>
                  <a:t> 9,832 </a:t>
                </a:r>
                <a:r>
                  <a:rPr lang="ru-RU" sz="3600" dirty="0" smtClean="0"/>
                  <a:t>м/с²</a:t>
                </a:r>
              </a:p>
              <a:p>
                <a:endParaRPr lang="ru-RU" sz="2400" dirty="0" smtClean="0">
                  <a:latin typeface="Georgia" pitchFamily="18" charset="0"/>
                </a:endParaRPr>
              </a:p>
              <a:p>
                <a:r>
                  <a:rPr lang="ru-RU" sz="2000" i="1" dirty="0" smtClean="0">
                    <a:latin typeface="Georgia" pitchFamily="18" charset="0"/>
                  </a:rPr>
                  <a:t>3. От плотности. </a:t>
                </a:r>
                <a:r>
                  <a:rPr lang="ru-RU" sz="2000" dirty="0" smtClean="0">
                    <a:latin typeface="Georgia" pitchFamily="18" charset="0"/>
                  </a:rPr>
                  <a:t>Рядом с массивными геологическими образованиями (горы, залежи полезных ископаемых) ускорение свободного падения может иметь значение больше среднего.</a:t>
                </a:r>
                <a:endParaRPr lang="ru-RU" sz="2000" i="1" dirty="0">
                  <a:latin typeface="Georgia" pitchFamily="18" charset="0"/>
                </a:endParaRPr>
              </a:p>
              <a:p>
                <a:endParaRPr lang="ru-RU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5887"/>
                <a:ext cx="8496944" cy="5877828"/>
              </a:xfrm>
              <a:prstGeom prst="rect">
                <a:avLst/>
              </a:prstGeom>
              <a:blipFill rotWithShape="1">
                <a:blip r:embed="rId2"/>
                <a:stretch>
                  <a:fillRect l="-2511" t="-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http://physics.ru/courses/op25part1/content/chapter1/section/paragraph10/images/1-10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759718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8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" y="373305"/>
            <a:ext cx="91433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VI</a:t>
            </a:r>
            <a:r>
              <a:rPr lang="ru-RU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. Тело, брошенное под углом к горизонту с первой космической </a:t>
            </a:r>
            <a: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скоростью.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</a:t>
            </a:r>
            <a: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Искусственные спутники Земли(ИСЗ</a:t>
            </a:r>
            <a:r>
              <a:rPr lang="ru-RU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3888" y="0"/>
            <a:ext cx="5580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Движение под действием силы тяжести</a:t>
            </a:r>
            <a:endParaRPr lang="ru-RU" sz="20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1520" y="1412859"/>
            <a:ext cx="3096011" cy="3168352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151453" y="2365829"/>
            <a:ext cx="1296144" cy="12241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788887" y="2076487"/>
            <a:ext cx="443974" cy="28803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84789" y="2704647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Дуга 12"/>
          <p:cNvSpPr/>
          <p:nvPr/>
        </p:nvSpPr>
        <p:spPr>
          <a:xfrm>
            <a:off x="1151287" y="2076487"/>
            <a:ext cx="2196244" cy="2232248"/>
          </a:xfrm>
          <a:prstGeom prst="arc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75489" y="1590196"/>
                <a:ext cx="5292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3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3600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489" y="1590196"/>
                <a:ext cx="529255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880752"/>
              </p:ext>
            </p:extLst>
          </p:nvPr>
        </p:nvGraphicFramePr>
        <p:xfrm>
          <a:off x="3995936" y="1106052"/>
          <a:ext cx="2049794" cy="1114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4" imgW="799753" imgH="431613" progId="Equation.3">
                  <p:embed/>
                </p:oleObj>
              </mc:Choice>
              <mc:Fallback>
                <p:oleObj name="Формула" r:id="rId4" imgW="79975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106052"/>
                        <a:ext cx="2049794" cy="11144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21921"/>
              </p:ext>
            </p:extLst>
          </p:nvPr>
        </p:nvGraphicFramePr>
        <p:xfrm>
          <a:off x="6804248" y="1145469"/>
          <a:ext cx="1512168" cy="1091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6" imgW="609336" imgH="431613" progId="Equation.3">
                  <p:embed/>
                </p:oleObj>
              </mc:Choice>
              <mc:Fallback>
                <p:oleObj name="Формула" r:id="rId6" imgW="6093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1145469"/>
                        <a:ext cx="1512168" cy="10910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079240"/>
              </p:ext>
            </p:extLst>
          </p:nvPr>
        </p:nvGraphicFramePr>
        <p:xfrm>
          <a:off x="4067944" y="2364519"/>
          <a:ext cx="1920602" cy="117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8" imgW="736560" imgH="457200" progId="Equation.3">
                  <p:embed/>
                </p:oleObj>
              </mc:Choice>
              <mc:Fallback>
                <p:oleObj name="Формула" r:id="rId8" imgW="73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364519"/>
                        <a:ext cx="1920602" cy="11774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090488"/>
              </p:ext>
            </p:extLst>
          </p:nvPr>
        </p:nvGraphicFramePr>
        <p:xfrm>
          <a:off x="6604000" y="2484438"/>
          <a:ext cx="16732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10" imgW="660240" imgH="431640" progId="Equation.3">
                  <p:embed/>
                </p:oleObj>
              </mc:Choice>
              <mc:Fallback>
                <p:oleObj name="Формула" r:id="rId10" imgW="660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2484438"/>
                        <a:ext cx="1673225" cy="1104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343386"/>
              </p:ext>
            </p:extLst>
          </p:nvPr>
        </p:nvGraphicFramePr>
        <p:xfrm>
          <a:off x="4008438" y="3605213"/>
          <a:ext cx="1824568" cy="1119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12" imgW="799920" imgH="482400" progId="Equation.3">
                  <p:embed/>
                </p:oleObj>
              </mc:Choice>
              <mc:Fallback>
                <p:oleObj name="Формула" r:id="rId12" imgW="799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3605213"/>
                        <a:ext cx="1824568" cy="11199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877055" y="3939403"/>
            <a:ext cx="327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- первая космическая скорость</a:t>
            </a:r>
            <a:endParaRPr lang="ru-RU" sz="24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389778"/>
              </p:ext>
            </p:extLst>
          </p:nvPr>
        </p:nvGraphicFramePr>
        <p:xfrm>
          <a:off x="251520" y="4776313"/>
          <a:ext cx="5326471" cy="1130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Формула" r:id="rId14" imgW="2298600" imgH="507960" progId="Equation.3">
                  <p:embed/>
                </p:oleObj>
              </mc:Choice>
              <mc:Fallback>
                <p:oleObj name="Формула" r:id="rId14" imgW="22986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776313"/>
                        <a:ext cx="5326471" cy="1130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756347"/>
              </p:ext>
            </p:extLst>
          </p:nvPr>
        </p:nvGraphicFramePr>
        <p:xfrm>
          <a:off x="6027738" y="4868863"/>
          <a:ext cx="24892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Формула" r:id="rId16" imgW="977760" imgH="393480" progId="Equation.3">
                  <p:embed/>
                </p:oleObj>
              </mc:Choice>
              <mc:Fallback>
                <p:oleObj name="Формула" r:id="rId16" imgW="977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738" y="4868863"/>
                        <a:ext cx="2489200" cy="1008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Прямая соединительная линия 30"/>
          <p:cNvCxnSpPr/>
          <p:nvPr/>
        </p:nvCxnSpPr>
        <p:spPr>
          <a:xfrm>
            <a:off x="5877055" y="5877272"/>
            <a:ext cx="266429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77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2" grpId="0"/>
      <p:bldP spid="13" grpId="0" animBg="1"/>
      <p:bldP spid="1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упругости</a:t>
            </a:r>
            <a:endParaRPr lang="ru-RU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Деформация 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4896544" cy="3024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Деформация</a:t>
            </a:r>
            <a:r>
              <a:rPr lang="ru-RU" i="1" dirty="0" smtClean="0">
                <a:solidFill>
                  <a:srgbClr val="C00000"/>
                </a:solidFill>
              </a:rPr>
              <a:t> — это изменение формы и размеров тела под действием внешних сил.</a:t>
            </a:r>
          </a:p>
          <a:p>
            <a:pPr marL="0" indent="0">
              <a:buNone/>
            </a:pPr>
            <a:endParaRPr lang="ru-RU" sz="2800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https://i.gifer.com/Gzo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2808312" cy="56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5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Упругая деформация </a:t>
            </a:r>
            <a:endParaRPr lang="ru-RU" dirty="0"/>
          </a:p>
        </p:txBody>
      </p:sp>
      <p:pic>
        <p:nvPicPr>
          <p:cNvPr id="1026" name="Picture 2" descr="http://model.exponenta.ru/bt/IMG_2/bt_0413_2_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446237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jetbitts.com/screensavers/down/misc/springanim_i2a7drk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46" y="2696343"/>
            <a:ext cx="2803554" cy="373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9318" y="874231"/>
            <a:ext cx="87871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Упругая деформация </a:t>
            </a: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800" i="1" dirty="0">
                <a:solidFill>
                  <a:srgbClr val="C00000"/>
                </a:solidFill>
              </a:rPr>
              <a:t>деформация, исчезающая после прекращения действий на тело внешних сил. При этом тело принимает первоначальные размеры и форму.</a:t>
            </a:r>
          </a:p>
        </p:txBody>
      </p:sp>
    </p:spTree>
    <p:extLst>
      <p:ext uri="{BB962C8B-B14F-4D97-AF65-F5344CB8AC3E}">
        <p14:creationId xmlns:p14="http://schemas.microsoft.com/office/powerpoint/2010/main" val="266506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822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Пластическая деформация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34050"/>
            <a:ext cx="8784976" cy="14708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Пластическая деформация </a:t>
            </a:r>
            <a:r>
              <a:rPr lang="ru-RU" sz="4000" i="1" dirty="0" smtClean="0">
                <a:solidFill>
                  <a:srgbClr val="C00000"/>
                </a:solidFill>
              </a:rPr>
              <a:t>– это деформация , которая сохраняется после исчезновения </a:t>
            </a:r>
            <a:r>
              <a:rPr lang="ru-RU" sz="4000" i="1" dirty="0">
                <a:solidFill>
                  <a:srgbClr val="C00000"/>
                </a:solidFill>
              </a:rPr>
              <a:t>внешней </a:t>
            </a:r>
            <a:r>
              <a:rPr lang="ru-RU" sz="4000" i="1" dirty="0" smtClean="0">
                <a:solidFill>
                  <a:srgbClr val="C00000"/>
                </a:solidFill>
              </a:rPr>
              <a:t>силы. Тело </a:t>
            </a:r>
            <a:r>
              <a:rPr lang="ru-RU" sz="4000" i="1" dirty="0">
                <a:solidFill>
                  <a:srgbClr val="C00000"/>
                </a:solidFill>
              </a:rPr>
              <a:t>уже не возвращается к прежним размерам и форме. </a:t>
            </a:r>
          </a:p>
        </p:txBody>
      </p:sp>
      <p:pic>
        <p:nvPicPr>
          <p:cNvPr id="2050" name="Picture 2" descr="https://i.gifer.com/BCW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032140" cy="435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8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Растяжение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Сжатие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Изгиб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Кручение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Сдвиг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деформаций 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ds04.infourok.ru/uploads/ex/0c8d/00035464-2440ae57/hello_html_m69f04c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8458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2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6" y="917879"/>
            <a:ext cx="513057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895173" y="45091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967181" y="2511295"/>
            <a:ext cx="0" cy="158917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967181" y="4653136"/>
            <a:ext cx="0" cy="147003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372017" y="5471048"/>
                <a:ext cx="926151" cy="1024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5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5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5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5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017" y="5471048"/>
                <a:ext cx="926151" cy="10241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372017" y="3356359"/>
                <a:ext cx="1490408" cy="1119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54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54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54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5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017" y="3356359"/>
                <a:ext cx="1490408" cy="11197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532466" y="260648"/>
            <a:ext cx="372005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Под действием силы тяжести тело падает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Но падению препятствует пружина.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Пружина деформируется.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Возникает сила упругости, действующая на тело со стороны пружины.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8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упругости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s://s3-eu-west-1.amazonaws.com/functionsandgraphs/animation+of+a+spring+vibrating+up+and+down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4968551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581128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упругости </a:t>
            </a:r>
            <a:r>
              <a:rPr lang="ru-RU" sz="3200" i="1" dirty="0">
                <a:solidFill>
                  <a:srgbClr val="C00000"/>
                </a:solidFill>
              </a:rPr>
              <a:t>— это сила, возникающая при упругой деформации тела и направленная в </a:t>
            </a:r>
            <a:r>
              <a:rPr lang="ru-RU" sz="3200" i="1" dirty="0" smtClean="0">
                <a:solidFill>
                  <a:srgbClr val="C00000"/>
                </a:solidFill>
              </a:rPr>
              <a:t>сторону уменьшения его деформации.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0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Самой простой механической системой является </a:t>
            </a:r>
            <a:r>
              <a:rPr lang="ru-RU" b="1" dirty="0"/>
              <a:t>изолированное тело</a:t>
            </a:r>
            <a:r>
              <a:rPr lang="ru-RU" dirty="0"/>
              <a:t>, на которое не действуют никакие тела.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Так </a:t>
            </a:r>
            <a:r>
              <a:rPr lang="ru-RU" dirty="0"/>
              <a:t>как движение и покой относительны, в различных </a:t>
            </a:r>
            <a:r>
              <a:rPr lang="ru-RU" b="1" dirty="0"/>
              <a:t>системах отсчета</a:t>
            </a:r>
            <a:r>
              <a:rPr lang="ru-RU" dirty="0"/>
              <a:t> движение изолированного тела будет разным.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одной системе отсчета тело может находиться в покое или двигаться с постоянной скоростью, в другой системе это же тело может двигаться с ускорением.</a:t>
            </a:r>
          </a:p>
        </p:txBody>
      </p:sp>
    </p:spTree>
    <p:extLst>
      <p:ext uri="{BB962C8B-B14F-4D97-AF65-F5344CB8AC3E}">
        <p14:creationId xmlns:p14="http://schemas.microsoft.com/office/powerpoint/2010/main" val="319250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smtClean="0"/>
              <a:t>Частицы тела взаимодействуют друг с другом силами притяжения и отталкивания.</a:t>
            </a:r>
            <a:r>
              <a:rPr lang="ru-RU" sz="2500" dirty="0"/>
              <a:t> Силы взаимодействия зависят о расстояний между частицами. </a:t>
            </a:r>
          </a:p>
          <a:p>
            <a:pPr marL="0" indent="0">
              <a:buNone/>
            </a:pPr>
            <a:endParaRPr lang="ru-RU" sz="26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упругости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Схема взаиможействия молекул в веществ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72" y="1988840"/>
            <a:ext cx="5083176" cy="309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226784"/>
            <a:ext cx="91403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Если </a:t>
            </a:r>
            <a:r>
              <a:rPr lang="ru-RU" sz="2500" dirty="0"/>
              <a:t>деформации нет, то силы притяжения компенсируются силами отталкивания. </a:t>
            </a:r>
          </a:p>
          <a:p>
            <a:r>
              <a:rPr lang="ru-RU" sz="2500" dirty="0"/>
              <a:t>При деформации изменяются расстояния между частицами, и баланс сил взаимодействия нарушается. </a:t>
            </a:r>
          </a:p>
        </p:txBody>
      </p:sp>
    </p:spTree>
    <p:extLst>
      <p:ext uri="{BB962C8B-B14F-4D97-AF65-F5344CB8AC3E}">
        <p14:creationId xmlns:p14="http://schemas.microsoft.com/office/powerpoint/2010/main" val="30663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764704"/>
                <a:ext cx="8712968" cy="54726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8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Закон Гука: </a:t>
                </a:r>
                <a:r>
                  <a:rPr lang="ru-RU" sz="2800" i="1" dirty="0">
                    <a:solidFill>
                      <a:srgbClr val="C00000"/>
                    </a:solidFill>
                  </a:rPr>
                  <a:t>Сила упругости, возникающая при деформации тела, прямо пропорциональна </a:t>
                </a:r>
                <a:r>
                  <a:rPr lang="ru-RU" sz="2800" i="1" dirty="0" smtClean="0">
                    <a:solidFill>
                      <a:srgbClr val="C00000"/>
                    </a:solidFill>
                  </a:rPr>
                  <a:t>модулю величины деформации</a:t>
                </a:r>
                <a:r>
                  <a:rPr lang="ru-RU" sz="2400" i="1" dirty="0" smtClean="0">
                    <a:solidFill>
                      <a:srgbClr val="C0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4400" i="1" dirty="0" smtClean="0">
                    <a:solidFill>
                      <a:srgbClr val="C00000"/>
                    </a:solidFill>
                  </a:rPr>
                  <a:t>F = k</a:t>
                </a:r>
                <a14:m>
                  <m:oMath xmlns:m="http://schemas.openxmlformats.org/officeDocument/2006/math">
                    <m:r>
                      <a:rPr lang="ru-RU" sz="44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4400" i="1" dirty="0" smtClean="0">
                    <a:solidFill>
                      <a:srgbClr val="C00000"/>
                    </a:solidFill>
                  </a:rPr>
                  <a:t>l</a:t>
                </a:r>
                <a:r>
                  <a:rPr lang="ru-RU" sz="4400" i="1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i="1" dirty="0">
                    <a:solidFill>
                      <a:schemeClr val="accent2">
                        <a:lumMod val="50000"/>
                      </a:schemeClr>
                    </a:solidFill>
                  </a:rPr>
                  <a:t>l</a:t>
                </a:r>
                <a:r>
                  <a:rPr lang="ru-RU" i="1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𝑙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ru-RU" i="1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i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- </a:t>
                </a:r>
                <a:r>
                  <a:rPr lang="ru-RU" sz="25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начальная длина</a:t>
                </a:r>
                <a:endParaRPr lang="ru-RU" sz="25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ru-RU" sz="2500" i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k </a:t>
                </a:r>
                <a:r>
                  <a:rPr lang="ru-RU" sz="25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— коэффициент жёсткости ( упругости) пружины.</a:t>
                </a:r>
              </a:p>
              <a:p>
                <a:pPr marL="0" indent="0">
                  <a:buNone/>
                </a:pPr>
                <a:r>
                  <a:rPr lang="ru-RU" sz="25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Коэффициент жёсткости зависит не только от материала пружины, но также от её формы и размеров.</a:t>
                </a:r>
                <a:endParaRPr lang="ru-RU" sz="25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764704"/>
                <a:ext cx="8712968" cy="5472608"/>
              </a:xfrm>
              <a:blipFill rotWithShape="1">
                <a:blip r:embed="rId2"/>
                <a:stretch>
                  <a:fillRect l="-2797" t="-1225" r="-1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Гука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655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реакции опоры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nv-magadan.narod.ru/sila_uprugost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836712"/>
            <a:ext cx="372005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Под действием силы тяжести тело падает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Но падению препятствует доска (опора)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Доска деформируется.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Возникает сила упругости, действующая на тело со стороны доски.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8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2068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</a:t>
            </a: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реакции опоры </a:t>
            </a:r>
            <a:r>
              <a:rPr lang="ru-RU" sz="3200" i="1" dirty="0">
                <a:solidFill>
                  <a:srgbClr val="C00000"/>
                </a:solidFill>
              </a:rPr>
              <a:t>— это </a:t>
            </a:r>
            <a:r>
              <a:rPr lang="ru-RU" sz="3200" i="1" dirty="0" smtClean="0">
                <a:solidFill>
                  <a:srgbClr val="C00000"/>
                </a:solidFill>
              </a:rPr>
              <a:t>сила упругости, действующая со стороны опоры на тело.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8806" y="5078308"/>
            <a:ext cx="3770601" cy="157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56034" y="2575718"/>
            <a:ext cx="1296144" cy="2520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6003" y="3900986"/>
                <a:ext cx="1649638" cy="1024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5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003" y="3900986"/>
                <a:ext cx="1649638" cy="10241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2604106" y="3356991"/>
            <a:ext cx="0" cy="1721317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реакции опоры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56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2631" y="3339301"/>
            <a:ext cx="3770601" cy="157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59859" y="836711"/>
            <a:ext cx="1296144" cy="2520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59828" y="2161979"/>
                <a:ext cx="1649638" cy="1024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5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828" y="2161979"/>
                <a:ext cx="1649638" cy="10241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2207931" y="2348880"/>
            <a:ext cx="0" cy="990423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135923" y="200098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36096" y="1052736"/>
            <a:ext cx="2808312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12" idx="2"/>
          </p:cNvCxnSpPr>
          <p:nvPr/>
        </p:nvCxnSpPr>
        <p:spPr>
          <a:xfrm>
            <a:off x="6840252" y="1196752"/>
            <a:ext cx="0" cy="19894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048164" y="3186170"/>
            <a:ext cx="158417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092280" y="2284194"/>
                <a:ext cx="1490408" cy="1119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54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54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54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5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284194"/>
                <a:ext cx="1490408" cy="11197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Овал 17"/>
          <p:cNvSpPr/>
          <p:nvPr/>
        </p:nvSpPr>
        <p:spPr>
          <a:xfrm>
            <a:off x="6768244" y="387026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6854831" y="2189709"/>
            <a:ext cx="0" cy="96873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3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1389 L -0.00139 -0.187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5647E-6 L 0.00243 0.120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6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1" grpId="0" animBg="1"/>
      <p:bldP spid="12" grpId="0" animBg="1"/>
      <p:bldP spid="15" grpId="0" animBg="1"/>
      <p:bldP spid="19" grpId="0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186918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Вес тела</a:t>
            </a:r>
            <a:endParaRPr lang="ru-RU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Следствие из 3 –</a:t>
            </a:r>
            <a:r>
              <a:rPr lang="ru-RU" dirty="0" err="1" smtClean="0"/>
              <a:t>го</a:t>
            </a:r>
            <a:r>
              <a:rPr lang="ru-RU" dirty="0" smtClean="0"/>
              <a:t> закона Ньютона:</a:t>
            </a:r>
          </a:p>
          <a:p>
            <a:pPr marL="0" indent="0">
              <a:buNone/>
            </a:pPr>
            <a:r>
              <a:rPr lang="ru-RU" dirty="0"/>
              <a:t>1.Вес тела- сила упругости</a:t>
            </a:r>
          </a:p>
          <a:p>
            <a:pPr marL="0" indent="0">
              <a:buNone/>
            </a:pPr>
            <a:r>
              <a:rPr lang="ru-RU" dirty="0"/>
              <a:t>2. Вес тела приложен к опоре</a:t>
            </a:r>
          </a:p>
          <a:p>
            <a:pPr marL="0" indent="0">
              <a:buNone/>
            </a:pPr>
            <a:r>
              <a:rPr lang="ru-RU" dirty="0"/>
              <a:t>3. Вес тела направлен в сторону противоположную силе реакции опоры.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Вес тела- </a:t>
            </a:r>
            <a:r>
              <a:rPr lang="ru-RU" i="1" dirty="0">
                <a:solidFill>
                  <a:srgbClr val="C00000"/>
                </a:solidFill>
              </a:rPr>
              <a:t>это сила, с которой тело , вследствие притяжения к Земле давит на горизонтальную опору или растягивает вертикальный подвес.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066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28433" y="4595874"/>
            <a:ext cx="3672408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700808"/>
            <a:ext cx="2088232" cy="2895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364637" y="3148341"/>
            <a:ext cx="0" cy="15597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267744" y="3040329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23628" y="3429000"/>
                <a:ext cx="11521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i="1" dirty="0" smtClean="0"/>
                  <a:t>m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𝑔</m:t>
                        </m:r>
                      </m:e>
                    </m:acc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28" y="3429000"/>
                <a:ext cx="1152128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19048" t="-15517" b="-35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 flipV="1">
            <a:off x="2375756" y="1548408"/>
            <a:ext cx="0" cy="15999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31640" y="1957080"/>
                <a:ext cx="1152128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57080"/>
                <a:ext cx="1152128" cy="7825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219988" y="27290"/>
                <a:ext cx="4572000" cy="60322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400" dirty="0"/>
                  <a:t>II</a:t>
                </a:r>
                <a:r>
                  <a:rPr lang="ru-RU" sz="2400" dirty="0"/>
                  <a:t> закон Ньютона</a:t>
                </a:r>
              </a:p>
              <a:p>
                <a:r>
                  <a:rPr lang="en-US" sz="3200" i="1" dirty="0" smtClean="0"/>
                  <a:t>m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3200" dirty="0"/>
                  <a:t> +</a:t>
                </a:r>
                <a:r>
                  <a:rPr lang="ru-RU" sz="3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𝑚𝑔</m:t>
                        </m:r>
                      </m:e>
                    </m:acc>
                  </m:oMath>
                </a14:m>
                <a:endParaRPr lang="en-US" sz="3200" dirty="0" smtClean="0"/>
              </a:p>
              <a:p>
                <a:r>
                  <a:rPr lang="ru-RU" sz="2800" dirty="0" smtClean="0"/>
                  <a:t>ось </a:t>
                </a:r>
                <a:r>
                  <a:rPr lang="ru-RU" sz="2800" dirty="0"/>
                  <a:t>о</a:t>
                </a:r>
                <a:r>
                  <a:rPr lang="en-US" sz="2800" dirty="0"/>
                  <a:t>y</a:t>
                </a:r>
                <a:r>
                  <a:rPr lang="ru-RU" sz="2800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𝑚𝑎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320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𝑚𝑔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endParaRPr lang="en-US" sz="32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320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i="1" dirty="0" smtClean="0"/>
                  <a:t>0</a:t>
                </a:r>
                <a:endParaRPr lang="en-US" sz="32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3200" dirty="0"/>
                  <a:t> = </a:t>
                </a:r>
                <a:r>
                  <a:rPr lang="en-US" sz="3200" i="1" dirty="0"/>
                  <a:t>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3200" i="1" dirty="0"/>
                  <a:t>= - </a:t>
                </a:r>
                <a:r>
                  <a:rPr lang="en-US" sz="3200" i="1" dirty="0" smtClean="0"/>
                  <a:t>g</a:t>
                </a:r>
                <a:endParaRPr lang="en-US" sz="3200" dirty="0" smtClean="0"/>
              </a:p>
              <a:p>
                <a:r>
                  <a:rPr lang="en-US" sz="3200" i="1" dirty="0" smtClean="0"/>
                  <a:t>0</a:t>
                </a:r>
                <a:r>
                  <a:rPr lang="en-US" sz="3200" dirty="0" smtClean="0"/>
                  <a:t> = </a:t>
                </a:r>
                <a:r>
                  <a:rPr lang="en-US" sz="3200" i="1" dirty="0" smtClean="0"/>
                  <a:t>N – mg</a:t>
                </a:r>
              </a:p>
              <a:p>
                <a:r>
                  <a:rPr lang="en-US" sz="3200" i="1" dirty="0"/>
                  <a:t>N </a:t>
                </a:r>
                <a:r>
                  <a:rPr lang="en-US" sz="3200" i="1" dirty="0" smtClean="0"/>
                  <a:t>= mg</a:t>
                </a:r>
              </a:p>
              <a:p>
                <a:endParaRPr lang="en-US" sz="3200" i="1" dirty="0"/>
              </a:p>
              <a:p>
                <a:endParaRPr lang="en-US" sz="3200" i="1" dirty="0" smtClean="0"/>
              </a:p>
              <a:p>
                <a:endParaRPr lang="ru-RU" sz="32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988" y="27290"/>
                <a:ext cx="4572000" cy="6032292"/>
              </a:xfrm>
              <a:prstGeom prst="rect">
                <a:avLst/>
              </a:prstGeom>
              <a:blipFill rotWithShape="1">
                <a:blip r:embed="rId4"/>
                <a:stretch>
                  <a:fillRect l="-3333" t="-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/>
          <p:cNvCxnSpPr/>
          <p:nvPr/>
        </p:nvCxnSpPr>
        <p:spPr>
          <a:xfrm flipV="1">
            <a:off x="683568" y="692696"/>
            <a:ext cx="0" cy="38356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6385" y="52605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y</a:t>
            </a:r>
            <a:endParaRPr lang="ru-RU" sz="3200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643924" y="4641593"/>
            <a:ext cx="57241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</a:t>
            </a:r>
            <a:r>
              <a:rPr lang="en-US" sz="2400" dirty="0"/>
              <a:t>III</a:t>
            </a:r>
            <a:r>
              <a:rPr lang="ru-RU" sz="2400" dirty="0"/>
              <a:t> закону Ньютона силе реакции опоры противодействует </a:t>
            </a:r>
            <a:r>
              <a:rPr lang="ru-RU" sz="2400" dirty="0" smtClean="0"/>
              <a:t>сила - вес тела   </a:t>
            </a:r>
          </a:p>
          <a:p>
            <a:r>
              <a:rPr lang="en-US" sz="3200" i="1" dirty="0" smtClean="0"/>
              <a:t>N </a:t>
            </a:r>
            <a:r>
              <a:rPr lang="en-US" sz="3200" i="1" dirty="0"/>
              <a:t>= </a:t>
            </a:r>
            <a:r>
              <a:rPr lang="en-US" sz="3200" i="1" dirty="0" smtClean="0"/>
              <a:t>P</a:t>
            </a:r>
            <a:endParaRPr lang="ru-RU" sz="3200" i="1" dirty="0" smtClean="0"/>
          </a:p>
          <a:p>
            <a:endParaRPr lang="ru-RU" sz="3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31640" y="4941168"/>
                <a:ext cx="756084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40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Р</m:t>
                          </m:r>
                        </m:e>
                      </m:acc>
                    </m:oMath>
                  </m:oMathPara>
                </a14:m>
                <a:endParaRPr lang="ru-RU" sz="4000" i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941168"/>
                <a:ext cx="756084" cy="7825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/>
          <p:cNvCxnSpPr/>
          <p:nvPr/>
        </p:nvCxnSpPr>
        <p:spPr>
          <a:xfrm flipV="1">
            <a:off x="2375756" y="3023917"/>
            <a:ext cx="0" cy="15999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31640" y="3432589"/>
                <a:ext cx="1152128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432589"/>
                <a:ext cx="1152128" cy="7825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/>
          <p:cNvCxnSpPr>
            <a:stCxn id="5" idx="2"/>
          </p:cNvCxnSpPr>
          <p:nvPr/>
        </p:nvCxnSpPr>
        <p:spPr>
          <a:xfrm>
            <a:off x="2364637" y="4641593"/>
            <a:ext cx="0" cy="159571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47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/>
      <p:bldP spid="11" grpId="1"/>
      <p:bldP spid="15" grpId="0"/>
      <p:bldP spid="15" grpId="1"/>
      <p:bldP spid="19" grpId="0"/>
      <p:bldP spid="21" grpId="0"/>
      <p:bldP spid="23" grpId="0"/>
      <p:bldP spid="23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116632"/>
            <a:ext cx="8928992" cy="562074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I.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тела с ускорение по вертикали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10081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Задача 1: </a:t>
            </a:r>
            <a:r>
              <a:rPr lang="ru-RU" dirty="0" smtClean="0"/>
              <a:t>Лифт поднимается вверх с ускорением </a:t>
            </a:r>
            <a:r>
              <a:rPr lang="ru-RU" b="1" i="1" dirty="0" smtClean="0"/>
              <a:t>а</a:t>
            </a:r>
            <a:r>
              <a:rPr lang="ru-RU" dirty="0" smtClean="0"/>
              <a:t>. С какой силой давит человек с массой </a:t>
            </a:r>
            <a:r>
              <a:rPr lang="en-US" b="1" i="1" dirty="0" smtClean="0"/>
              <a:t>m</a:t>
            </a:r>
            <a:r>
              <a:rPr lang="en-US" dirty="0" smtClean="0"/>
              <a:t> </a:t>
            </a:r>
            <a:r>
              <a:rPr lang="ru-RU" dirty="0" smtClean="0"/>
              <a:t>на пол лифта?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1700808"/>
            <a:ext cx="2160240" cy="2664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84268" y="2924944"/>
            <a:ext cx="648072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99883" y="3460315"/>
                <a:ext cx="11521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𝑚𝑔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883" y="3460315"/>
                <a:ext cx="1152128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/>
          <p:cNvSpPr/>
          <p:nvPr/>
        </p:nvSpPr>
        <p:spPr>
          <a:xfrm>
            <a:off x="7236296" y="35604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7301408" y="3084969"/>
            <a:ext cx="0" cy="5124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301408" y="3632448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10735" y="2777853"/>
                <a:ext cx="1152128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35" y="2777853"/>
                <a:ext cx="1152128" cy="7825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 flipV="1">
            <a:off x="8604448" y="1752569"/>
            <a:ext cx="0" cy="11521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44408" y="1962751"/>
                <a:ext cx="11521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1962751"/>
                <a:ext cx="1152128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275271" y="3597409"/>
                <a:ext cx="11521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271" y="3597409"/>
                <a:ext cx="1152128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>
          <a:xfrm flipV="1">
            <a:off x="8604448" y="3343825"/>
            <a:ext cx="0" cy="11521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999883" y="1556792"/>
            <a:ext cx="0" cy="29715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81438" y="155679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y</a:t>
            </a:r>
            <a:endParaRPr lang="ru-RU" sz="3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9512" y="1356902"/>
                <a:ext cx="3528392" cy="397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 smtClean="0"/>
                  <a:t>Решение:</a:t>
                </a:r>
              </a:p>
              <a:p>
                <a:r>
                  <a:rPr lang="en-US" sz="2000" dirty="0" smtClean="0"/>
                  <a:t>II</a:t>
                </a:r>
                <a:r>
                  <a:rPr lang="ru-RU" sz="2000" dirty="0" smtClean="0"/>
                  <a:t> закон Ньютона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𝑚𝑎</m:t>
                        </m:r>
                      </m:e>
                    </m:acc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+</a:t>
                </a:r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endParaRPr lang="en-US" sz="2800" dirty="0" smtClean="0"/>
              </a:p>
              <a:p>
                <a:r>
                  <a:rPr lang="ru-RU" sz="2400" dirty="0" smtClean="0"/>
                  <a:t>ось о</a:t>
                </a:r>
                <a:r>
                  <a:rPr lang="en-US" sz="2400" dirty="0" smtClean="0"/>
                  <a:t>y</a:t>
                </a:r>
                <a:r>
                  <a:rPr lang="ru-RU" sz="2400" dirty="0" smtClean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𝑚𝑎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i="1" dirty="0" smtClean="0"/>
                  <a:t>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= </a:t>
                </a:r>
                <a:r>
                  <a:rPr lang="en-US" sz="2800" i="1" dirty="0" smtClean="0"/>
                  <a:t>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i="1" dirty="0" smtClean="0"/>
                  <a:t>= - mg</a:t>
                </a:r>
              </a:p>
              <a:p>
                <a:r>
                  <a:rPr lang="en-US" sz="2800" i="1" dirty="0" smtClean="0"/>
                  <a:t>ma = N- mg</a:t>
                </a:r>
                <a:endParaRPr lang="ru-RU" sz="2800" i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56902"/>
                <a:ext cx="3528392" cy="3973845"/>
              </a:xfrm>
              <a:prstGeom prst="rect">
                <a:avLst/>
              </a:prstGeom>
              <a:blipFill rotWithShape="1">
                <a:blip r:embed="rId6"/>
                <a:stretch>
                  <a:fillRect l="-3454" t="-1229" b="-19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4402" y="5135925"/>
            <a:ext cx="398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 </a:t>
            </a:r>
            <a:r>
              <a:rPr lang="en-US" sz="2000" dirty="0" smtClean="0"/>
              <a:t>III</a:t>
            </a:r>
            <a:r>
              <a:rPr lang="ru-RU" sz="2000" dirty="0" smtClean="0"/>
              <a:t> закону Ньютона силе реакции опоры противодействует вес тела</a:t>
            </a:r>
          </a:p>
          <a:p>
            <a:r>
              <a:rPr lang="en-US" sz="2400" i="1" dirty="0" smtClean="0"/>
              <a:t>N = P</a:t>
            </a:r>
            <a:endParaRPr lang="ru-RU" sz="2400" i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7301408" y="3835711"/>
            <a:ext cx="0" cy="5124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10735" y="3528595"/>
                <a:ext cx="1152128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35" y="3528595"/>
                <a:ext cx="1152128" cy="7825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 стрелкой 29"/>
          <p:cNvCxnSpPr/>
          <p:nvPr/>
        </p:nvCxnSpPr>
        <p:spPr>
          <a:xfrm>
            <a:off x="7301408" y="4365104"/>
            <a:ext cx="0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308304" y="4322956"/>
                <a:ext cx="756084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40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Р</m:t>
                          </m:r>
                        </m:e>
                      </m:acc>
                    </m:oMath>
                  </m:oMathPara>
                </a14:m>
                <a:endParaRPr lang="ru-RU" sz="4000" i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4322956"/>
                <a:ext cx="756084" cy="7825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/>
          <p:cNvSpPr/>
          <p:nvPr/>
        </p:nvSpPr>
        <p:spPr>
          <a:xfrm>
            <a:off x="3779912" y="4177461"/>
            <a:ext cx="25871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ma = </a:t>
            </a:r>
            <a:r>
              <a:rPr lang="ru-RU" sz="2800" i="1" dirty="0" smtClean="0"/>
              <a:t>Р</a:t>
            </a:r>
            <a:r>
              <a:rPr lang="en-US" sz="2800" i="1" dirty="0" smtClean="0"/>
              <a:t>- mg</a:t>
            </a:r>
            <a:endParaRPr lang="ru-RU" sz="2800" i="1" dirty="0" smtClean="0"/>
          </a:p>
          <a:p>
            <a:r>
              <a:rPr lang="ru-RU" sz="2800" i="1" dirty="0"/>
              <a:t>Р</a:t>
            </a:r>
            <a:r>
              <a:rPr lang="en-US" sz="2800" i="1" dirty="0" smtClean="0"/>
              <a:t>= ma</a:t>
            </a:r>
            <a:r>
              <a:rPr lang="ru-RU" sz="2800" i="1" dirty="0" smtClean="0"/>
              <a:t>+</a:t>
            </a:r>
            <a:r>
              <a:rPr lang="en-US" sz="2800" i="1" dirty="0" smtClean="0"/>
              <a:t> </a:t>
            </a:r>
            <a:r>
              <a:rPr lang="en-US" sz="2800" i="1" dirty="0"/>
              <a:t>mg</a:t>
            </a:r>
            <a:endParaRPr lang="ru-RU" sz="2800" i="1" dirty="0"/>
          </a:p>
          <a:p>
            <a:r>
              <a:rPr lang="ru-RU" sz="3200" i="1" dirty="0">
                <a:solidFill>
                  <a:srgbClr val="C00000"/>
                </a:solidFill>
              </a:rPr>
              <a:t>Р</a:t>
            </a:r>
            <a:r>
              <a:rPr lang="en-US" sz="3200" i="1" dirty="0">
                <a:solidFill>
                  <a:srgbClr val="C00000"/>
                </a:solidFill>
              </a:rPr>
              <a:t>= </a:t>
            </a:r>
            <a:r>
              <a:rPr lang="en-US" sz="3200" i="1" dirty="0" smtClean="0">
                <a:solidFill>
                  <a:srgbClr val="C00000"/>
                </a:solidFill>
              </a:rPr>
              <a:t>m</a:t>
            </a:r>
            <a:r>
              <a:rPr lang="ru-RU" sz="3200" i="1" dirty="0" smtClean="0">
                <a:solidFill>
                  <a:srgbClr val="C00000"/>
                </a:solidFill>
              </a:rPr>
              <a:t>(</a:t>
            </a:r>
            <a:r>
              <a:rPr lang="en-US" sz="3200" i="1" dirty="0" smtClean="0">
                <a:solidFill>
                  <a:srgbClr val="C00000"/>
                </a:solidFill>
              </a:rPr>
              <a:t>a</a:t>
            </a:r>
            <a:r>
              <a:rPr lang="ru-RU" sz="3200" i="1" dirty="0">
                <a:solidFill>
                  <a:srgbClr val="C00000"/>
                </a:solidFill>
              </a:rPr>
              <a:t>+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smtClean="0">
                <a:solidFill>
                  <a:srgbClr val="C00000"/>
                </a:solidFill>
              </a:rPr>
              <a:t>g</a:t>
            </a:r>
            <a:r>
              <a:rPr lang="ru-RU" sz="3200" i="1" dirty="0" smtClean="0">
                <a:solidFill>
                  <a:srgbClr val="C00000"/>
                </a:solidFill>
              </a:rPr>
              <a:t>)</a:t>
            </a:r>
            <a:endParaRPr lang="ru-RU" sz="3200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779912" y="5509379"/>
                <a:ext cx="2978823" cy="1345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𝑃</m:t>
                        </m:r>
                      </m:num>
                      <m:den>
                        <m:sSub>
                          <m:sSubPr>
                            <m:ctrlPr>
                              <a:rPr lang="ru-RU" sz="32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3200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3200" i="1" dirty="0" smtClean="0">
                    <a:solidFill>
                      <a:srgbClr val="C00000"/>
                    </a:solidFill>
                  </a:rPr>
                  <a:t>-</a:t>
                </a:r>
                <a:r>
                  <a:rPr lang="ru-RU" sz="3200" i="1" dirty="0" smtClean="0">
                    <a:solidFill>
                      <a:srgbClr val="C00000"/>
                    </a:solidFill>
                  </a:rPr>
                  <a:t>перегрузка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ru-RU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509379"/>
                <a:ext cx="2978823" cy="1345368"/>
              </a:xfrm>
              <a:prstGeom prst="rect">
                <a:avLst/>
              </a:prstGeom>
              <a:blipFill rotWithShape="1">
                <a:blip r:embed="rId9"/>
                <a:stretch>
                  <a:fillRect r="-32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79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/>
      <p:bldP spid="8" grpId="1"/>
      <p:bldP spid="11" grpId="0" animBg="1"/>
      <p:bldP spid="14" grpId="0"/>
      <p:bldP spid="14" grpId="1"/>
      <p:bldP spid="17" grpId="0"/>
      <p:bldP spid="18" grpId="0"/>
      <p:bldP spid="24" grpId="0"/>
      <p:bldP spid="28" grpId="0"/>
      <p:bldP spid="31" grpId="0"/>
      <p:bldP spid="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116632"/>
            <a:ext cx="8928992" cy="562074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I.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тела с ускорение по вертикали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10081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Задача 2: </a:t>
            </a:r>
            <a:r>
              <a:rPr lang="ru-RU" dirty="0" smtClean="0"/>
              <a:t>Лифт опускается вниз с ускорением </a:t>
            </a:r>
            <a:r>
              <a:rPr lang="ru-RU" b="1" i="1" dirty="0" smtClean="0"/>
              <a:t>а</a:t>
            </a:r>
            <a:r>
              <a:rPr lang="ru-RU" dirty="0" smtClean="0"/>
              <a:t>. С какой силой давит человек с массой </a:t>
            </a:r>
            <a:r>
              <a:rPr lang="en-US" b="1" i="1" dirty="0" smtClean="0"/>
              <a:t>m</a:t>
            </a:r>
            <a:r>
              <a:rPr lang="en-US" dirty="0" smtClean="0"/>
              <a:t> </a:t>
            </a:r>
            <a:r>
              <a:rPr lang="ru-RU" dirty="0" smtClean="0"/>
              <a:t>на пол лифта?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1700808"/>
            <a:ext cx="2160240" cy="2664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84268" y="2924944"/>
            <a:ext cx="648072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99883" y="3460315"/>
                <a:ext cx="11521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𝑚𝑔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883" y="3460315"/>
                <a:ext cx="1152128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/>
          <p:cNvSpPr/>
          <p:nvPr/>
        </p:nvSpPr>
        <p:spPr>
          <a:xfrm>
            <a:off x="7236296" y="35604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7301408" y="3084969"/>
            <a:ext cx="0" cy="5124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301408" y="3632448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10735" y="2777853"/>
                <a:ext cx="1152128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35" y="2777853"/>
                <a:ext cx="1152128" cy="7825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>
            <a:off x="8604448" y="1737710"/>
            <a:ext cx="0" cy="11872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75271" y="2041336"/>
                <a:ext cx="11521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271" y="2041336"/>
                <a:ext cx="1152128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275271" y="3597409"/>
                <a:ext cx="11521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271" y="3597409"/>
                <a:ext cx="1152128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>
          <a:xfrm>
            <a:off x="8604448" y="3360218"/>
            <a:ext cx="0" cy="1237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999883" y="1556792"/>
            <a:ext cx="0" cy="29715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81438" y="155679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y</a:t>
            </a:r>
            <a:endParaRPr lang="ru-RU" sz="3200" i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7301408" y="3835711"/>
            <a:ext cx="0" cy="5124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10735" y="3528595"/>
                <a:ext cx="1152128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35" y="3528595"/>
                <a:ext cx="1152128" cy="7825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 стрелкой 29"/>
          <p:cNvCxnSpPr/>
          <p:nvPr/>
        </p:nvCxnSpPr>
        <p:spPr>
          <a:xfrm>
            <a:off x="7301408" y="4365104"/>
            <a:ext cx="0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308304" y="4322956"/>
                <a:ext cx="756084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40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Р</m:t>
                          </m:r>
                        </m:e>
                      </m:acc>
                    </m:oMath>
                  </m:oMathPara>
                </a14:m>
                <a:endParaRPr lang="ru-RU" sz="4000" i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4322956"/>
                <a:ext cx="756084" cy="7825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/>
          <p:cNvSpPr/>
          <p:nvPr/>
        </p:nvSpPr>
        <p:spPr>
          <a:xfrm>
            <a:off x="683568" y="1862522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Р</a:t>
            </a:r>
            <a:r>
              <a:rPr lang="en-US" sz="3200" i="1" dirty="0">
                <a:solidFill>
                  <a:srgbClr val="C00000"/>
                </a:solidFill>
              </a:rPr>
              <a:t>= </a:t>
            </a:r>
            <a:r>
              <a:rPr lang="en-US" sz="3200" i="1" dirty="0" smtClean="0">
                <a:solidFill>
                  <a:srgbClr val="C00000"/>
                </a:solidFill>
              </a:rPr>
              <a:t>m</a:t>
            </a:r>
            <a:r>
              <a:rPr lang="ru-RU" sz="3200" i="1" dirty="0" smtClean="0">
                <a:solidFill>
                  <a:srgbClr val="C00000"/>
                </a:solidFill>
              </a:rPr>
              <a:t>(</a:t>
            </a:r>
            <a:r>
              <a:rPr lang="en-US" sz="3200" i="1" dirty="0" smtClean="0">
                <a:solidFill>
                  <a:srgbClr val="C00000"/>
                </a:solidFill>
              </a:rPr>
              <a:t>g - a</a:t>
            </a:r>
            <a:r>
              <a:rPr lang="ru-RU" sz="3200" i="1" dirty="0" smtClean="0">
                <a:solidFill>
                  <a:srgbClr val="C00000"/>
                </a:solidFill>
              </a:rPr>
              <a:t>)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3608" y="2777853"/>
            <a:ext cx="1584176" cy="60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</a:rPr>
              <a:t>P&lt;mg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20400" y="4491323"/>
            <a:ext cx="1275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Р</a:t>
            </a:r>
            <a:r>
              <a:rPr lang="en-US" sz="3200" i="1" dirty="0">
                <a:solidFill>
                  <a:srgbClr val="C00000"/>
                </a:solidFill>
              </a:rPr>
              <a:t>= </a:t>
            </a:r>
            <a:r>
              <a:rPr lang="ru-RU" sz="3200" i="1" dirty="0">
                <a:solidFill>
                  <a:srgbClr val="C00000"/>
                </a:solidFill>
              </a:rPr>
              <a:t>0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784" y="3695126"/>
            <a:ext cx="5355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Если тело совершает свободное падение, то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8760" y="4597521"/>
            <a:ext cx="2211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а</a:t>
            </a:r>
            <a:r>
              <a:rPr lang="ru-RU" sz="2400" b="1" i="1" dirty="0" smtClean="0">
                <a:solidFill>
                  <a:srgbClr val="C00000"/>
                </a:solidFill>
              </a:rPr>
              <a:t>=</a:t>
            </a:r>
            <a:r>
              <a:rPr lang="en-US" sz="2400" b="1" i="1" dirty="0" smtClean="0">
                <a:solidFill>
                  <a:srgbClr val="C00000"/>
                </a:solidFill>
              </a:rPr>
              <a:t>g</a:t>
            </a:r>
            <a:r>
              <a:rPr lang="ru-RU" sz="2400" b="1" i="1" dirty="0" smtClean="0">
                <a:solidFill>
                  <a:srgbClr val="C00000"/>
                </a:solidFill>
              </a:rPr>
              <a:t>      </a:t>
            </a:r>
            <a:r>
              <a:rPr lang="ru-RU" sz="2400" dirty="0" smtClean="0"/>
              <a:t>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1827" y="580526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Невесомость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7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/>
      <p:bldP spid="8" grpId="1"/>
      <p:bldP spid="11" grpId="0" animBg="1"/>
      <p:bldP spid="14" grpId="0"/>
      <p:bldP spid="14" grpId="1"/>
      <p:bldP spid="17" grpId="0"/>
      <p:bldP spid="18" grpId="0"/>
      <p:bldP spid="24" grpId="0"/>
      <p:bldP spid="28" grpId="0"/>
      <p:bldP spid="31" grpId="0"/>
      <p:bldP spid="34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74" y="1126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Опыт Галилея</a:t>
            </a:r>
            <a:endParaRPr lang="ru-RU" dirty="0"/>
          </a:p>
        </p:txBody>
      </p:sp>
      <p:pic>
        <p:nvPicPr>
          <p:cNvPr id="3074" name="Picture 2" descr="http://elenaek2.narod.ru/14a-i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3" y="554119"/>
            <a:ext cx="7584211" cy="31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155" y="3626346"/>
            <a:ext cx="90364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/>
              <a:t>При </a:t>
            </a:r>
            <a:r>
              <a:rPr lang="ru-RU" sz="2200" i="1" dirty="0"/>
              <a:t>отсутствии воздействия других тел, тело продолжает двигаться с постоянной скоростью, сохраняет скорость своего движения. </a:t>
            </a:r>
            <a:endParaRPr lang="ru-RU" sz="2200" i="1" dirty="0" smtClean="0"/>
          </a:p>
          <a:p>
            <a:r>
              <a:rPr lang="ru-RU" sz="2200" dirty="0" smtClean="0"/>
              <a:t>Свойство </a:t>
            </a:r>
            <a:r>
              <a:rPr lang="ru-RU" sz="2200" dirty="0"/>
              <a:t>тел сохранять свою скорость называется </a:t>
            </a:r>
            <a:r>
              <a:rPr lang="ru-RU" sz="2200" i="1" dirty="0">
                <a:solidFill>
                  <a:srgbClr val="C00000"/>
                </a:solidFill>
              </a:rPr>
              <a:t>инерцией</a:t>
            </a:r>
            <a:r>
              <a:rPr lang="ru-RU" sz="2200" dirty="0"/>
              <a:t>, а свободное движение тел называют движением по </a:t>
            </a:r>
            <a:r>
              <a:rPr lang="ru-RU" sz="2200" dirty="0" smtClean="0"/>
              <a:t>инерции.</a:t>
            </a:r>
          </a:p>
          <a:p>
            <a:r>
              <a:rPr lang="ru-RU" sz="2200" dirty="0" smtClean="0"/>
              <a:t>Сформулированное утверждение в физике носит название закона инерции Галилея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200" dirty="0" smtClean="0"/>
              <a:t>Впервые закон инерции был сформулирован Г. Галилеем в 1632 году.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5480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rhow.ru/uploads/posts/2016-04/1461529271_chto-takoe-nevesomost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86584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dnnet.ru/images/google_earth/sp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97783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it-news.ru/images/2014/January/31/i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0" y="95250"/>
            <a:ext cx="8957090" cy="895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llf.ru/uploads/posts/2010-10/1287130126_1-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463" y="25896"/>
            <a:ext cx="967848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4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9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Сила</a:t>
            </a:r>
            <a:r>
              <a:rPr lang="ru-RU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9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трения</a:t>
            </a:r>
          </a:p>
        </p:txBody>
      </p:sp>
    </p:spTree>
    <p:extLst>
      <p:ext uri="{BB962C8B-B14F-4D97-AF65-F5344CB8AC3E}">
        <p14:creationId xmlns:p14="http://schemas.microsoft.com/office/powerpoint/2010/main" val="380628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6632"/>
            <a:ext cx="8713788" cy="674136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Сила трения 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— </a:t>
            </a:r>
            <a:r>
              <a:rPr lang="ru-RU" i="1" dirty="0" smtClean="0">
                <a:solidFill>
                  <a:srgbClr val="C00000"/>
                </a:solidFill>
                <a:latin typeface="Georgia" pitchFamily="18" charset="0"/>
              </a:rPr>
              <a:t>это сила взаимодействия между соприкасающимися телами, препятствующая перемещению одного тела относительно другого.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Сила трения всегда направлена вдоль поверхностей соприкасающихся тел.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При </a:t>
            </a:r>
            <a:r>
              <a:rPr lang="ru-RU" dirty="0">
                <a:latin typeface="Georgia" pitchFamily="18" charset="0"/>
              </a:rPr>
              <a:t>изменении направления скорости меняется </a:t>
            </a:r>
            <a:r>
              <a:rPr lang="ru-RU" dirty="0" smtClean="0">
                <a:latin typeface="Georgia" pitchFamily="18" charset="0"/>
              </a:rPr>
              <a:t>и направление </a:t>
            </a:r>
            <a:r>
              <a:rPr lang="ru-RU" dirty="0">
                <a:latin typeface="Georgia" pitchFamily="18" charset="0"/>
              </a:rPr>
              <a:t>силы трения. </a:t>
            </a:r>
            <a:endParaRPr lang="ru-RU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Зависимость </a:t>
            </a:r>
            <a:r>
              <a:rPr lang="ru-RU" dirty="0">
                <a:latin typeface="Georgia" pitchFamily="18" charset="0"/>
              </a:rPr>
              <a:t>силы трения от </a:t>
            </a:r>
            <a:r>
              <a:rPr lang="ru-RU" dirty="0" smtClean="0">
                <a:latin typeface="Georgia" pitchFamily="18" charset="0"/>
              </a:rPr>
              <a:t>скорости </a:t>
            </a:r>
            <a:r>
              <a:rPr lang="ru-RU" dirty="0">
                <a:latin typeface="Georgia" pitchFamily="18" charset="0"/>
              </a:rPr>
              <a:t>— главное отличие силы трения от сил упругости и тяготения (величина которых зависит только от взаимного расположения тел, т. е. от их координат). </a:t>
            </a:r>
            <a:endParaRPr lang="ru-RU" dirty="0">
              <a:solidFill>
                <a:srgbClr val="8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3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Изображение силы трения</a:t>
            </a:r>
          </a:p>
        </p:txBody>
      </p:sp>
      <p:pic>
        <p:nvPicPr>
          <p:cNvPr id="6453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81525"/>
            <a:ext cx="4286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 bwMode="auto">
          <a:xfrm>
            <a:off x="6516216" y="1844824"/>
            <a:ext cx="1800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44510" y="1013827"/>
                <a:ext cx="7092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510" y="1013827"/>
                <a:ext cx="709233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59276" y="2087206"/>
                <a:ext cx="821635" cy="920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276" y="2087206"/>
                <a:ext cx="821635" cy="9206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 bwMode="auto">
          <a:xfrm>
            <a:off x="971600" y="4606677"/>
            <a:ext cx="6696744" cy="16058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483768" y="3609682"/>
            <a:ext cx="3090920" cy="100850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4029228" y="4131276"/>
            <a:ext cx="0" cy="21600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01002" y="5157291"/>
                <a:ext cx="125957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𝑚𝑔</m:t>
                          </m:r>
                        </m:e>
                      </m:acc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002" y="5157291"/>
                <a:ext cx="1259576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/>
          <p:cNvCxnSpPr/>
          <p:nvPr/>
        </p:nvCxnSpPr>
        <p:spPr bwMode="auto">
          <a:xfrm flipV="1">
            <a:off x="4029111" y="1835637"/>
            <a:ext cx="0" cy="218762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Овал 11"/>
          <p:cNvSpPr/>
          <p:nvPr/>
        </p:nvSpPr>
        <p:spPr bwMode="auto">
          <a:xfrm>
            <a:off x="3957220" y="4023264"/>
            <a:ext cx="143782" cy="108012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Прямая со стрелкой 13"/>
          <p:cNvCxnSpPr>
            <a:stCxn id="6" idx="2"/>
          </p:cNvCxnSpPr>
          <p:nvPr/>
        </p:nvCxnSpPr>
        <p:spPr bwMode="auto">
          <a:xfrm flipH="1">
            <a:off x="1619672" y="4618191"/>
            <a:ext cx="2409556" cy="251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 стрелкой 25"/>
          <p:cNvCxnSpPr/>
          <p:nvPr/>
        </p:nvCxnSpPr>
        <p:spPr bwMode="auto">
          <a:xfrm flipH="1">
            <a:off x="1628914" y="4101361"/>
            <a:ext cx="2409556" cy="251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2857" y="2710680"/>
                <a:ext cx="1117485" cy="1003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8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48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4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тр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57" y="2710680"/>
                <a:ext cx="1117485" cy="10038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5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4" grpId="0"/>
      <p:bldP spid="15" grpId="0"/>
      <p:bldP spid="5" grpId="0" animBg="1"/>
      <p:bldP spid="6" grpId="0" animBg="1"/>
      <p:bldP spid="20" grpId="0"/>
      <p:bldP spid="12" grpId="0" animBg="1"/>
      <p:bldP spid="2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4704"/>
          </a:xfrm>
        </p:spPr>
        <p:txBody>
          <a:bodyPr/>
          <a:lstStyle/>
          <a:p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Причины трения</a:t>
            </a:r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0" y="939486"/>
            <a:ext cx="3111939" cy="140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prichin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128" y="977786"/>
            <a:ext cx="2552080" cy="12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 bwMode="auto">
          <a:xfrm flipH="1">
            <a:off x="2670550" y="687275"/>
            <a:ext cx="576064" cy="2905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 стрелкой 11"/>
          <p:cNvCxnSpPr/>
          <p:nvPr/>
        </p:nvCxnSpPr>
        <p:spPr bwMode="auto">
          <a:xfrm>
            <a:off x="6197128" y="757631"/>
            <a:ext cx="679128" cy="1980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173940" y="2204864"/>
            <a:ext cx="890065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200" dirty="0">
                <a:latin typeface="Georgia" pitchFamily="18" charset="0"/>
              </a:rPr>
              <a:t>Существование сил трения объясняется проявлением сил электромагнитного </a:t>
            </a:r>
            <a:r>
              <a:rPr lang="ru-RU" sz="2200" dirty="0" smtClean="0">
                <a:latin typeface="Georgia" pitchFamily="18" charset="0"/>
              </a:rPr>
              <a:t>взаимодействия: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200" dirty="0" smtClean="0">
                <a:latin typeface="Georgia" pitchFamily="18" charset="0"/>
              </a:rPr>
              <a:t>силы </a:t>
            </a:r>
            <a:r>
              <a:rPr lang="ru-RU" sz="2200" dirty="0">
                <a:latin typeface="Georgia" pitchFamily="18" charset="0"/>
              </a:rPr>
              <a:t>трения покоя вызываются в основном упругими деформациями </a:t>
            </a:r>
            <a:r>
              <a:rPr lang="ru-RU" sz="2200" dirty="0" err="1">
                <a:latin typeface="Georgia" pitchFamily="18" charset="0"/>
              </a:rPr>
              <a:t>микровыступов</a:t>
            </a:r>
            <a:r>
              <a:rPr lang="ru-RU" sz="2200" dirty="0">
                <a:latin typeface="Georgia" pitchFamily="18" charset="0"/>
              </a:rPr>
              <a:t> на поверхности трущихся </a:t>
            </a:r>
            <a:r>
              <a:rPr lang="ru-RU" sz="2200" dirty="0" smtClean="0">
                <a:latin typeface="Georgia" pitchFamily="18" charset="0"/>
              </a:rPr>
              <a:t>тел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200" dirty="0" smtClean="0">
                <a:latin typeface="Georgia" pitchFamily="18" charset="0"/>
              </a:rPr>
              <a:t>силы </a:t>
            </a:r>
            <a:r>
              <a:rPr lang="ru-RU" sz="2200" dirty="0">
                <a:latin typeface="Georgia" pitchFamily="18" charset="0"/>
              </a:rPr>
              <a:t>трения скольжения возникают в результате пластических деформаций </a:t>
            </a:r>
            <a:r>
              <a:rPr lang="ru-RU" sz="2200" dirty="0" err="1">
                <a:latin typeface="Georgia" pitchFamily="18" charset="0"/>
              </a:rPr>
              <a:t>микровыступов</a:t>
            </a:r>
            <a:r>
              <a:rPr lang="ru-RU" sz="2200" dirty="0">
                <a:latin typeface="Georgia" pitchFamily="18" charset="0"/>
              </a:rPr>
              <a:t> и их частичного разрушения, а также сил межмолекулярного взаимодействия в области контактов.</a:t>
            </a:r>
          </a:p>
          <a:p>
            <a:pPr algn="l"/>
            <a:r>
              <a:rPr lang="ru-RU" sz="2000" dirty="0" smtClean="0">
                <a:latin typeface="Georgia" pitchFamily="18" charset="0"/>
              </a:rPr>
              <a:t>Трение </a:t>
            </a:r>
            <a:r>
              <a:rPr lang="ru-RU" sz="2000" dirty="0">
                <a:latin typeface="Georgia" pitchFamily="18" charset="0"/>
              </a:rPr>
              <a:t>главным образом имеет электронную природу при условии, что вещество находится в нормальном состоянии. </a:t>
            </a:r>
            <a:endParaRPr lang="ru-RU" sz="2000" dirty="0" smtClean="0">
              <a:latin typeface="Georgia" pitchFamily="18" charset="0"/>
            </a:endParaRPr>
          </a:p>
          <a:p>
            <a:pPr algn="l"/>
            <a:r>
              <a:rPr lang="ru-RU" sz="2000" dirty="0" smtClean="0">
                <a:latin typeface="Georgia" pitchFamily="18" charset="0"/>
              </a:rPr>
              <a:t>В</a:t>
            </a:r>
            <a:r>
              <a:rPr lang="ru-RU" sz="2000" dirty="0">
                <a:latin typeface="Georgia" pitchFamily="18" charset="0"/>
              </a:rPr>
              <a:t> сверхпроводящем состоянии вдалеке от критической температуры основным «источником» трения являются </a:t>
            </a:r>
            <a:r>
              <a:rPr lang="ru-RU" sz="2000" i="1" dirty="0" smtClean="0">
                <a:solidFill>
                  <a:srgbClr val="C00000"/>
                </a:solidFill>
                <a:latin typeface="Georgia" pitchFamily="18" charset="0"/>
              </a:rPr>
              <a:t>фононы</a:t>
            </a:r>
            <a:r>
              <a:rPr lang="ru-RU" sz="2000" dirty="0" smtClean="0">
                <a:latin typeface="Georgia" pitchFamily="18" charset="0"/>
              </a:rPr>
              <a:t>(квазичастицы), а </a:t>
            </a:r>
            <a:r>
              <a:rPr lang="ru-RU" sz="2000" dirty="0">
                <a:latin typeface="Georgia" pitchFamily="18" charset="0"/>
              </a:rPr>
              <a:t>коэффициент трения может уменьшиться в несколько </a:t>
            </a:r>
            <a:r>
              <a:rPr lang="ru-RU" sz="2000" dirty="0" smtClean="0">
                <a:latin typeface="Georgia" pitchFamily="18" charset="0"/>
              </a:rPr>
              <a:t>раз.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2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636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Трение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24847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Внешнее</a:t>
            </a: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Трение</a:t>
            </a:r>
            <a:r>
              <a:rPr lang="ru-RU" dirty="0">
                <a:latin typeface="Georgia" pitchFamily="18" charset="0"/>
              </a:rPr>
              <a:t>, возникающее между поверхностями различных тел, называют </a:t>
            </a:r>
            <a:r>
              <a:rPr lang="ru-RU" i="1" dirty="0">
                <a:solidFill>
                  <a:srgbClr val="800000"/>
                </a:solidFill>
                <a:latin typeface="Georgia" pitchFamily="18" charset="0"/>
              </a:rPr>
              <a:t>внешним</a:t>
            </a:r>
            <a:r>
              <a:rPr lang="ru-RU" dirty="0">
                <a:solidFill>
                  <a:srgbClr val="800000"/>
                </a:solidFill>
                <a:latin typeface="Georgia" pitchFamily="18" charset="0"/>
              </a:rPr>
              <a:t> </a:t>
            </a:r>
            <a:r>
              <a:rPr lang="ru-RU" dirty="0" smtClean="0">
                <a:solidFill>
                  <a:srgbClr val="800000"/>
                </a:solidFill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      трением</a:t>
            </a:r>
            <a:r>
              <a:rPr lang="ru-RU" dirty="0">
                <a:latin typeface="Georgia" pitchFamily="18" charset="0"/>
              </a:rPr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484784"/>
            <a:ext cx="453650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Внутреннее</a:t>
            </a: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Если </a:t>
            </a:r>
            <a:r>
              <a:rPr lang="ru-RU" dirty="0">
                <a:latin typeface="Georgia" pitchFamily="18" charset="0"/>
              </a:rPr>
              <a:t>трение проявляется между частями одного и того же тела, то оно называется </a:t>
            </a:r>
            <a:r>
              <a:rPr lang="ru-RU" i="1" dirty="0">
                <a:solidFill>
                  <a:srgbClr val="800000"/>
                </a:solidFill>
                <a:latin typeface="Georgia" pitchFamily="18" charset="0"/>
              </a:rPr>
              <a:t>внутренним</a:t>
            </a:r>
            <a:r>
              <a:rPr lang="ru-RU" dirty="0">
                <a:latin typeface="Georgia" pitchFamily="18" charset="0"/>
              </a:rPr>
              <a:t> трением.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25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Трение делится на: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736"/>
            <a:ext cx="896461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Сухое трение. </a:t>
            </a:r>
            <a:r>
              <a:rPr lang="ru-RU" i="1" dirty="0" smtClean="0">
                <a:latin typeface="Georgia" pitchFamily="18" charset="0"/>
              </a:rPr>
              <a:t>Оно возникает в зоне контакта поверхностей твёрдых тел при отсутствии между ними жидкой или газообразной прослойки. </a:t>
            </a:r>
            <a:r>
              <a:rPr lang="ru-RU" i="1" dirty="0" smtClean="0">
                <a:solidFill>
                  <a:srgbClr val="800000"/>
                </a:solidFill>
                <a:latin typeface="Georgia" pitchFamily="18" charset="0"/>
              </a:rPr>
              <a:t> </a:t>
            </a:r>
            <a:r>
              <a:rPr lang="ru-RU" dirty="0">
                <a:solidFill>
                  <a:srgbClr val="800000"/>
                </a:solidFill>
                <a:latin typeface="Georgia" pitchFamily="18" charset="0"/>
              </a:rPr>
              <a:t>(сила трения)</a:t>
            </a:r>
          </a:p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Вязкое трение. </a:t>
            </a:r>
            <a:r>
              <a:rPr lang="ru-RU" i="1" dirty="0" smtClean="0">
                <a:latin typeface="Georgia" pitchFamily="18" charset="0"/>
              </a:rPr>
              <a:t>Оно возникает при движении твёрдого тела в жидкой или газообразной среде или при перемещении одного слоя среды относительно другого. </a:t>
            </a:r>
            <a:r>
              <a:rPr lang="ru-RU" dirty="0" smtClean="0">
                <a:solidFill>
                  <a:srgbClr val="800000"/>
                </a:solidFill>
                <a:latin typeface="Georgia" pitchFamily="18" charset="0"/>
              </a:rPr>
              <a:t>(</a:t>
            </a:r>
            <a:r>
              <a:rPr lang="ru-RU" dirty="0">
                <a:solidFill>
                  <a:srgbClr val="800000"/>
                </a:solidFill>
                <a:latin typeface="Georgia" pitchFamily="18" charset="0"/>
              </a:rPr>
              <a:t>сила сопротивления</a:t>
            </a:r>
            <a:r>
              <a:rPr lang="ru-RU" dirty="0" smtClean="0">
                <a:solidFill>
                  <a:srgbClr val="800000"/>
                </a:solidFill>
                <a:latin typeface="Georgia" pitchFamily="18" charset="0"/>
              </a:rPr>
              <a:t>)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  <a:latin typeface="Georgia" pitchFamily="18" charset="0"/>
              </a:rPr>
              <a:t>Сухое и вязкое трение имеют разную природу и отличаются по свойствам.</a:t>
            </a:r>
            <a:endParaRPr lang="ru-RU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2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sz="5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Виды сухого трения: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712968" cy="4525963"/>
          </a:xfrm>
        </p:spPr>
        <p:txBody>
          <a:bodyPr/>
          <a:lstStyle/>
          <a:p>
            <a:r>
              <a:rPr lang="ru-RU" sz="4800" i="1" dirty="0">
                <a:solidFill>
                  <a:srgbClr val="800000"/>
                </a:solidFill>
                <a:latin typeface="Georgia" pitchFamily="18" charset="0"/>
              </a:rPr>
              <a:t>Трение </a:t>
            </a:r>
            <a:r>
              <a:rPr lang="ru-RU" sz="4800" i="1" dirty="0" smtClean="0">
                <a:solidFill>
                  <a:srgbClr val="800000"/>
                </a:solidFill>
                <a:latin typeface="Georgia" pitchFamily="18" charset="0"/>
              </a:rPr>
              <a:t>скольжения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800000"/>
                </a:solidFill>
                <a:latin typeface="Georgia" pitchFamily="18" charset="0"/>
              </a:rPr>
              <a:t>Сила трения скольжения   возникает при скольжении одного тела по поверхности другого.</a:t>
            </a:r>
            <a:endParaRPr lang="ru-RU" sz="2400" i="1" dirty="0" smtClean="0">
              <a:solidFill>
                <a:srgbClr val="800000"/>
              </a:solidFill>
              <a:latin typeface="Georgia" pitchFamily="18" charset="0"/>
            </a:endParaRPr>
          </a:p>
          <a:p>
            <a:r>
              <a:rPr lang="ru-RU" sz="4800" i="1" dirty="0" smtClean="0">
                <a:solidFill>
                  <a:srgbClr val="800000"/>
                </a:solidFill>
                <a:latin typeface="Georgia" pitchFamily="18" charset="0"/>
              </a:rPr>
              <a:t>Трение качения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800000"/>
                </a:solidFill>
                <a:latin typeface="Georgia" pitchFamily="18" charset="0"/>
              </a:rPr>
              <a:t>Сила трения качения возникает между поверхностями, при качении одного тела по поверхности другого.</a:t>
            </a:r>
          </a:p>
          <a:p>
            <a:r>
              <a:rPr lang="ru-RU" sz="4800" i="1" dirty="0" smtClean="0">
                <a:solidFill>
                  <a:srgbClr val="800000"/>
                </a:solidFill>
                <a:latin typeface="Georgia" pitchFamily="18" charset="0"/>
              </a:rPr>
              <a:t>Трение </a:t>
            </a:r>
            <a:r>
              <a:rPr lang="ru-RU" sz="4800" i="1" dirty="0">
                <a:solidFill>
                  <a:srgbClr val="800000"/>
                </a:solidFill>
                <a:latin typeface="Georgia" pitchFamily="18" charset="0"/>
              </a:rPr>
              <a:t>покоя</a:t>
            </a:r>
            <a:r>
              <a:rPr lang="ru-RU" sz="4000" i="1" dirty="0">
                <a:solidFill>
                  <a:srgbClr val="800000"/>
                </a:solidFill>
                <a:latin typeface="Georg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Трение покоя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495" y="711897"/>
            <a:ext cx="5400601" cy="345660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b="1" i="1" dirty="0">
                <a:solidFill>
                  <a:srgbClr val="800000"/>
                </a:solidFill>
                <a:latin typeface="Georgia" pitchFamily="18" charset="0"/>
              </a:rPr>
              <a:t>Сила трения покоя</a:t>
            </a:r>
            <a:r>
              <a:rPr lang="ru-RU" sz="2400" i="1" dirty="0">
                <a:solidFill>
                  <a:srgbClr val="800000"/>
                </a:solidFill>
                <a:latin typeface="Georgia" pitchFamily="18" charset="0"/>
              </a:rPr>
              <a:t> между соприкасающимися     телами возникает , когда усилие, приложенное для того, чтобы сместить  их  относительно  друг  друга  не   достаточно  для  возникновения  движения.</a:t>
            </a:r>
          </a:p>
          <a:p>
            <a:pPr lvl="1">
              <a:buFontTx/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74761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908720"/>
            <a:ext cx="3635896" cy="376413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2274" y="3431464"/>
                <a:ext cx="479177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4000" b="0" i="1" smtClean="0">
                            <a:latin typeface="Cambria Math"/>
                          </a:rPr>
                          <m:t>пок</m:t>
                        </m:r>
                      </m:sub>
                    </m:sSub>
                  </m:oMath>
                </a14:m>
                <a:r>
                  <a:rPr lang="ru-RU" sz="4000" dirty="0" smtClean="0">
                    <a:latin typeface="Georgia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4000" b="0" i="1" smtClean="0">
                            <a:latin typeface="Cambria Math"/>
                          </a:rPr>
                          <m:t>внеш</m:t>
                        </m:r>
                      </m:sub>
                    </m:sSub>
                  </m:oMath>
                </a14:m>
                <a:endParaRPr lang="ru-RU" dirty="0" smtClean="0"/>
              </a:p>
              <a:p>
                <a:r>
                  <a:rPr lang="ru-RU" sz="4000" dirty="0" smtClean="0">
                    <a:ea typeface="Cambria Math"/>
                  </a:rPr>
                  <a:t>0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ru-RU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4000" i="1">
                            <a:latin typeface="Cambria Math"/>
                          </a:rPr>
                          <m:t>пок</m:t>
                        </m:r>
                      </m:sub>
                    </m:sSub>
                    <m:r>
                      <a:rPr lang="ru-RU" sz="400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ru-RU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4000" i="1">
                            <a:latin typeface="Cambria Math"/>
                          </a:rPr>
                          <m:t>пок</m:t>
                        </m:r>
                        <m:r>
                          <a:rPr lang="en-US" sz="4000" i="1">
                            <a:latin typeface="Cambria Math"/>
                          </a:rPr>
                          <m:t> </m:t>
                        </m:r>
                        <m:r>
                          <a:rPr lang="en-US" sz="4000" i="1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74" y="3431464"/>
                <a:ext cx="4791773" cy="1323439"/>
              </a:xfrm>
              <a:prstGeom prst="rect">
                <a:avLst/>
              </a:prstGeom>
              <a:blipFill rotWithShape="1">
                <a:blip r:embed="rId3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512" y="5964136"/>
                <a:ext cx="88569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Georgia" pitchFamily="18" charset="0"/>
                  </a:rPr>
                  <a:t>В момент начала движения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4000" b="0" i="1" smtClean="0">
                            <a:latin typeface="Cambria Math"/>
                          </a:rPr>
                          <m:t>пок</m:t>
                        </m:r>
                        <m:r>
                          <a:rPr lang="en-US" sz="4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sz="4000" dirty="0" smtClean="0">
                    <a:latin typeface="Georgia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4000" b="0" i="1" smtClean="0">
                            <a:latin typeface="Cambria Math"/>
                          </a:rPr>
                          <m:t>скольжения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964136"/>
                <a:ext cx="8856984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7254" y="4941168"/>
                <a:ext cx="4032448" cy="851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4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4000" b="0" i="1" smtClean="0">
                              <a:latin typeface="Cambria Math"/>
                            </a:rPr>
                            <m:t>тр пок</m:t>
                          </m:r>
                        </m:sub>
                      </m:sSub>
                      <m:r>
                        <a:rPr lang="ru-RU" sz="4000" i="1" smtClean="0">
                          <a:latin typeface="Cambria Math"/>
                          <a:ea typeface="Cambria Math"/>
                        </a:rPr>
                        <m:t>↑↓</m:t>
                      </m:r>
                      <m:sSub>
                        <m:sSubPr>
                          <m:ctrlPr>
                            <a:rPr lang="ru-RU" sz="40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4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4000" b="0" i="1" smtClean="0">
                              <a:latin typeface="Cambria Math"/>
                            </a:rPr>
                            <m:t>внеш</m:t>
                          </m:r>
                        </m:sub>
                      </m:sSub>
                    </m:oMath>
                  </m:oMathPara>
                </a14:m>
                <a:endParaRPr lang="ru-RU" sz="4000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54" y="4941168"/>
                <a:ext cx="4032448" cy="8519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35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 build="p"/>
      <p:bldP spid="2" grpId="0"/>
      <p:bldP spid="8" grpId="0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15008" y="548680"/>
                <a:ext cx="8928992" cy="590465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2000" dirty="0" smtClean="0">
                    <a:latin typeface="Georgia" pitchFamily="18" charset="0"/>
                  </a:rPr>
                  <a:t>В </a:t>
                </a:r>
                <a:r>
                  <a:rPr lang="ru-RU" sz="2000" dirty="0">
                    <a:latin typeface="Georgia" pitchFamily="18" charset="0"/>
                  </a:rPr>
                  <a:t>простейшей модели сухого трения выполняются следующие законы. Они являются </a:t>
                </a:r>
                <a:r>
                  <a:rPr lang="ru-RU" sz="2000" dirty="0" smtClean="0">
                    <a:latin typeface="Georgia" pitchFamily="18" charset="0"/>
                  </a:rPr>
                  <a:t>обобщением </a:t>
                </a:r>
                <a:r>
                  <a:rPr lang="ru-RU" sz="2000" dirty="0">
                    <a:latin typeface="Georgia" pitchFamily="18" charset="0"/>
                  </a:rPr>
                  <a:t>опытных фактов и носят приближённый </a:t>
                </a:r>
                <a:r>
                  <a:rPr lang="ru-RU" sz="2000" dirty="0" smtClean="0">
                    <a:latin typeface="Georgia" pitchFamily="18" charset="0"/>
                  </a:rPr>
                  <a:t>характер.</a:t>
                </a:r>
              </a:p>
              <a:p>
                <a:pPr marL="514350" indent="-514350">
                  <a:buAutoNum type="arabicPeriod"/>
                </a:pPr>
                <a:r>
                  <a:rPr lang="ru-RU" sz="2500" i="1" dirty="0" smtClean="0">
                    <a:latin typeface="Georgia" pitchFamily="18" charset="0"/>
                  </a:rPr>
                  <a:t>Максимальная </a:t>
                </a:r>
                <a:r>
                  <a:rPr lang="ru-RU" sz="2500" i="1" dirty="0">
                    <a:latin typeface="Georgia" pitchFamily="18" charset="0"/>
                  </a:rPr>
                  <a:t>величина силы трения покоя равна силе трения скольжения.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2500" i="1">
                            <a:latin typeface="Cambria Math"/>
                          </a:rPr>
                          <m:t>пок</m:t>
                        </m:r>
                        <m:r>
                          <a:rPr lang="en-US" sz="2500" i="1">
                            <a:latin typeface="Cambria Math"/>
                          </a:rPr>
                          <m:t> </m:t>
                        </m:r>
                        <m:r>
                          <a:rPr lang="en-US" sz="2500" i="1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sz="2500" dirty="0">
                    <a:latin typeface="Georgia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2500" i="1">
                            <a:latin typeface="Cambria Math"/>
                          </a:rPr>
                          <m:t>скольжения</m:t>
                        </m:r>
                      </m:sub>
                    </m:sSub>
                  </m:oMath>
                </a14:m>
                <a:endParaRPr lang="ru-RU" sz="2500" i="1" dirty="0" smtClean="0">
                  <a:latin typeface="Georgia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500" i="1" dirty="0" smtClean="0">
                    <a:latin typeface="Georgia" pitchFamily="18" charset="0"/>
                  </a:rPr>
                  <a:t>Абсолютная </a:t>
                </a:r>
                <a:r>
                  <a:rPr lang="ru-RU" sz="2500" i="1" dirty="0">
                    <a:latin typeface="Georgia" pitchFamily="18" charset="0"/>
                  </a:rPr>
                  <a:t>величина силы трения скольжения прямо пропорциональна силе реакции опоры</a:t>
                </a:r>
                <a:r>
                  <a:rPr lang="ru-RU" sz="2500" i="1" dirty="0" smtClean="0">
                    <a:latin typeface="Georgia" pitchFamily="18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ru-RU" sz="2500" i="1" dirty="0">
                    <a:latin typeface="Georgia" pitchFamily="18" charset="0"/>
                  </a:rPr>
                  <a:t> </a:t>
                </a:r>
                <a:r>
                  <a:rPr lang="ru-RU" sz="2500" i="1" dirty="0" smtClean="0">
                    <a:latin typeface="Georgia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скольжения</m:t>
                        </m:r>
                      </m:sub>
                    </m:sSub>
                  </m:oMath>
                </a14:m>
                <a:r>
                  <a:rPr lang="ru-RU" sz="3600" i="1" dirty="0">
                    <a:solidFill>
                      <a:srgbClr val="C00000"/>
                    </a:solidFill>
                    <a:latin typeface="Georgia" pitchFamily="18" charset="0"/>
                  </a:rPr>
                  <a:t>= </a:t>
                </a:r>
                <a:r>
                  <a:rPr lang="ru-RU" sz="3600" i="1" dirty="0" smtClean="0">
                    <a:solidFill>
                      <a:srgbClr val="C00000"/>
                    </a:solidFill>
                    <a:latin typeface="Georgia" pitchFamily="18" charset="0"/>
                  </a:rPr>
                  <a:t>µN </a:t>
                </a:r>
              </a:p>
              <a:p>
                <a:pPr marL="0" indent="0">
                  <a:buNone/>
                </a:pPr>
                <a:r>
                  <a:rPr lang="ru-RU" sz="2500" i="1" dirty="0">
                    <a:latin typeface="Georgia" pitchFamily="18" charset="0"/>
                  </a:rPr>
                  <a:t> </a:t>
                </a:r>
                <a:r>
                  <a:rPr lang="ru-RU" sz="2500" i="1" dirty="0" smtClean="0">
                    <a:latin typeface="Georgia" pitchFamily="18" charset="0"/>
                  </a:rPr>
                  <a:t>    µ - </a:t>
                </a:r>
                <a:r>
                  <a:rPr lang="ru-RU" sz="2500" i="1" dirty="0">
                    <a:latin typeface="Georgia" pitchFamily="18" charset="0"/>
                  </a:rPr>
                  <a:t>коэффициентом трения. </a:t>
                </a:r>
                <a:endParaRPr lang="ru-RU" sz="2500" i="1" dirty="0" smtClean="0">
                  <a:latin typeface="Georgia" pitchFamily="18" charset="0"/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ru-RU" sz="2500" i="1" dirty="0" smtClean="0">
                    <a:latin typeface="Georgia" pitchFamily="18" charset="0"/>
                  </a:rPr>
                  <a:t>Коэффициент </a:t>
                </a:r>
                <a:r>
                  <a:rPr lang="ru-RU" sz="2500" i="1" dirty="0">
                    <a:latin typeface="Georgia" pitchFamily="18" charset="0"/>
                  </a:rPr>
                  <a:t>трения не зависит от скорости движения тела по шероховатой поверхности. </a:t>
                </a:r>
                <a:endParaRPr lang="ru-RU" sz="2500" i="1" dirty="0" smtClean="0">
                  <a:latin typeface="Georgia" pitchFamily="18" charset="0"/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ru-RU" sz="2500" i="1" dirty="0" smtClean="0">
                    <a:latin typeface="Georgia" pitchFamily="18" charset="0"/>
                  </a:rPr>
                  <a:t>Коэффициент </a:t>
                </a:r>
                <a:r>
                  <a:rPr lang="ru-RU" sz="2500" i="1" dirty="0">
                    <a:latin typeface="Georgia" pitchFamily="18" charset="0"/>
                  </a:rPr>
                  <a:t>трения не зависит от площади соприкасающихся поверхностей</a:t>
                </a:r>
                <a:r>
                  <a:rPr lang="ru-RU" sz="2500" i="1" dirty="0" smtClean="0">
                    <a:latin typeface="Georgia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ru-RU" sz="2500" i="1" dirty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Georgia" pitchFamily="18" charset="0"/>
                  </a:rPr>
                  <a:t>Сила трения качения всегда меньше силы трения скольжения, при прочих равных условиях</a:t>
                </a:r>
                <a:r>
                  <a:rPr lang="ru-RU" sz="2500" dirty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Georgia" pitchFamily="18" charset="0"/>
                  </a:rPr>
                  <a:t>.</a:t>
                </a:r>
                <a:endParaRPr lang="ru-RU" sz="2500" i="1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008" y="548680"/>
                <a:ext cx="8928992" cy="5904656"/>
              </a:xfrm>
              <a:blipFill rotWithShape="1">
                <a:blip r:embed="rId2"/>
                <a:stretch>
                  <a:fillRect l="-956" t="-619" b="-92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677708"/>
          </a:xfrm>
        </p:spPr>
        <p:txBody>
          <a:bodyPr/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Законы силы трения</a:t>
            </a:r>
            <a:endParaRPr lang="ru-RU" sz="3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9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Первый закон </a:t>
            </a:r>
            <a:r>
              <a:rPr lang="ru-RU" b="1" dirty="0" smtClean="0"/>
              <a:t>Ньютона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64704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/>
              <a:t>Ньютон обобщил выводы Галилея и включил их в число основных законов </a:t>
            </a:r>
            <a:r>
              <a:rPr lang="ru-RU" sz="2800" dirty="0" smtClean="0"/>
              <a:t>движения.</a:t>
            </a:r>
          </a:p>
          <a:p>
            <a:pPr fontAlgn="base"/>
            <a:r>
              <a:rPr lang="ru-RU" sz="2800" dirty="0" smtClean="0"/>
              <a:t>В </a:t>
            </a:r>
            <a:r>
              <a:rPr lang="ru-RU" sz="2800" dirty="0"/>
              <a:t>механике Ньютона законы взаимодействия тел формулируются для класса инерциальных систем </a:t>
            </a:r>
            <a:r>
              <a:rPr lang="ru-RU" sz="2800" dirty="0" smtClean="0"/>
              <a:t>отсчета(ИСО).</a:t>
            </a: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base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Первый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закон Ньютона (Закон инерции)-</a:t>
            </a:r>
            <a:r>
              <a:rPr lang="ru-RU" sz="2800" b="1" i="1" dirty="0">
                <a:solidFill>
                  <a:srgbClr val="C00000"/>
                </a:solidFill>
              </a:rPr>
              <a:t> Существуют такие системы отсчета, относительно которых поступательно движущееся тело сохраняет свою скорость постоянной, если на него не действуют другие тела (или действие других тел скомпенсировано).</a:t>
            </a:r>
          </a:p>
        </p:txBody>
      </p:sp>
    </p:spTree>
    <p:extLst>
      <p:ext uri="{BB962C8B-B14F-4D97-AF65-F5344CB8AC3E}">
        <p14:creationId xmlns:p14="http://schemas.microsoft.com/office/powerpoint/2010/main" val="21531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09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Способы уменьшения трения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879514"/>
            <a:ext cx="9144000" cy="1512168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Повысить качество поверхности (шлифовка деталей)</a:t>
            </a:r>
          </a:p>
          <a:p>
            <a:pPr marL="514350" indent="-514350">
              <a:buFontTx/>
              <a:buAutoNum type="arabicPeriod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Замена сухого трения вязким (использование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смазочных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материалов)</a:t>
            </a:r>
          </a:p>
        </p:txBody>
      </p:sp>
      <p:pic>
        <p:nvPicPr>
          <p:cNvPr id="1026" name="Picture 2" descr="http://litceysel.ru/amdb/%D0%A0%D0%B0%D0%B7%D1%80%D0%B0%D0%B1%D0%BE%D1%82%D0%BA%D0%B0+%D1%83%D1%80%D0%BE%D0%BA%D0%B0+%D0%BF%D0%BE+%D1%84%D0%B8%D0%B7%D0%B8%D0%BA%D0%B5%3A+%C2%AB%D0%92%D0%B7%D0%B0%D0%B8%D0%BC%D0%BE%D0%B4%D0%B5%D0%B9%D1%81%D1%82%D0%B2%D0%B8%D0%B5+%D1%82%D0%B5%D0%BB.+%D0%A1%D0%B8%D0%BB%D1%8B%C2%BB.+7+%D0%BA%D0%BB%D0%B0%D1%81%D1%81b/88853_html_1629eb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34341"/>
            <a:ext cx="513057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88" y="2294005"/>
            <a:ext cx="8885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 startAt="3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Замена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трения скольжения трением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качения (подшипники)</a:t>
            </a:r>
            <a:endParaRPr lang="ru-RU" sz="2400" dirty="0"/>
          </a:p>
        </p:txBody>
      </p:sp>
      <p:pic>
        <p:nvPicPr>
          <p:cNvPr id="7" name="Picture 5" descr="fric_2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" y="4312079"/>
            <a:ext cx="4560932" cy="249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7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512" y="188641"/>
            <a:ext cx="8949142" cy="3384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i="1" dirty="0" smtClean="0">
                <a:latin typeface="Georgia" pitchFamily="18" charset="0"/>
              </a:rPr>
              <a:t>Всегда ли сила трения препятствует движению?</a:t>
            </a:r>
          </a:p>
          <a:p>
            <a:pPr marL="0" indent="0">
              <a:buNone/>
            </a:pPr>
            <a:r>
              <a:rPr lang="ru-RU" sz="3000" dirty="0" smtClean="0">
                <a:latin typeface="Georgia" pitchFamily="18" charset="0"/>
              </a:rPr>
              <a:t>Но </a:t>
            </a:r>
            <a:r>
              <a:rPr lang="ru-RU" sz="3000" dirty="0">
                <a:latin typeface="Georgia" pitchFamily="18" charset="0"/>
              </a:rPr>
              <a:t>бывают случаи, когда сила трения покоя служит причиной возникновения движения тела. Например, ходьба человека. </a:t>
            </a:r>
          </a:p>
          <a:p>
            <a:pPr marL="0" indent="0">
              <a:buNone/>
            </a:pPr>
            <a:r>
              <a:rPr lang="ru-RU" sz="3000" dirty="0">
                <a:latin typeface="Georgia" pitchFamily="18" charset="0"/>
              </a:rPr>
              <a:t>При ходьбе сила трения покоя, действующая на подошву, сообщает нам ускорение. </a:t>
            </a:r>
          </a:p>
          <a:p>
            <a:pPr marL="0" indent="0">
              <a:buNone/>
            </a:pPr>
            <a:endParaRPr lang="ru-RU" sz="3000" dirty="0" smtClean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79" y="3663942"/>
            <a:ext cx="583332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226" y="3777036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000" dirty="0">
                <a:latin typeface="Georgia" pitchFamily="18" charset="0"/>
              </a:rPr>
              <a:t>Подошва не скользит назад, и, значит, трение между ней и дорогой — это трение покоя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97306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 descr="https://news2.ru/user_images/36694/1453575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69" y="1412776"/>
            <a:ext cx="4318724" cy="25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{7181E824-68DA-4DDE-864C-9F8CB8931451}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268760"/>
            <a:ext cx="3861129" cy="259827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deswal.ru/cars/alfa_romeo/1152-864/00000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28" y="4077072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40466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Вязкое трение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548680"/>
                <a:ext cx="9036496" cy="4525963"/>
              </a:xfrm>
            </p:spPr>
            <p:txBody>
              <a:bodyPr>
                <a:normAutofit fontScale="850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ru-RU" sz="2800" dirty="0" smtClean="0">
                    <a:latin typeface="Georgia" pitchFamily="18" charset="0"/>
                  </a:rPr>
                  <a:t>отсутствует сила трения покоя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2800" dirty="0" smtClean="0">
                    <a:latin typeface="Georgia" pitchFamily="18" charset="0"/>
                  </a:rPr>
                  <a:t>сила сопротивления зависит от формы движущегося тела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2800" dirty="0" smtClean="0">
                    <a:latin typeface="Georgia" pitchFamily="18" charset="0"/>
                  </a:rPr>
                  <a:t>абсолютная величина силы сопротивления существенно зависит от скорости</a:t>
                </a:r>
              </a:p>
              <a:p>
                <a:r>
                  <a:rPr lang="ru-RU" sz="2400" i="1" dirty="0" smtClean="0">
                    <a:latin typeface="Georgia" pitchFamily="18" charset="0"/>
                  </a:rPr>
                  <a:t>При малых скоростях движения сила сопротивления прямо пропорциональна скорости: </a:t>
                </a:r>
              </a:p>
              <a:p>
                <a:pPr marL="0" indent="0">
                  <a:buNone/>
                </a:pPr>
                <a:r>
                  <a:rPr lang="ru-RU" sz="2400" i="1" dirty="0" smtClean="0">
                    <a:latin typeface="Georgia" pitchFamily="18" charset="0"/>
                  </a:rPr>
                  <a:t>      </a:t>
                </a:r>
                <a:r>
                  <a:rPr lang="ru-RU" sz="3600" i="1" dirty="0" smtClean="0">
                    <a:latin typeface="Georgia" pitchFamily="18" charset="0"/>
                  </a:rPr>
                  <a:t>f = αv</a:t>
                </a:r>
              </a:p>
              <a:p>
                <a:r>
                  <a:rPr lang="ru-RU" sz="2400" i="1" dirty="0" smtClean="0">
                    <a:latin typeface="Georgia" pitchFamily="18" charset="0"/>
                  </a:rPr>
                  <a:t>При больших скоростях сила сопротивления прямо пропорциональна квадрату скорости: </a:t>
                </a:r>
              </a:p>
              <a:p>
                <a:pPr marL="0" indent="0">
                  <a:buNone/>
                </a:pPr>
                <a:r>
                  <a:rPr lang="ru-RU" sz="3600" i="1" dirty="0" smtClean="0">
                    <a:latin typeface="Georgia" pitchFamily="18" charset="0"/>
                  </a:rPr>
                  <a:t>     f = 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3600" i="1" dirty="0" smtClean="0"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ru-RU" sz="2400" i="1" dirty="0" smtClean="0">
                    <a:solidFill>
                      <a:srgbClr val="C00000"/>
                    </a:solidFill>
                    <a:latin typeface="Georgia" pitchFamily="18" charset="0"/>
                  </a:rPr>
                  <a:t>Коэффициенты α и β зависят от формы и размеров тела, от физических свойств поверхности тела и вязкой среды.</a:t>
                </a:r>
                <a:endParaRPr lang="ru-RU" sz="2400" i="1" dirty="0">
                  <a:solidFill>
                    <a:srgbClr val="C00000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548680"/>
                <a:ext cx="9036496" cy="4525963"/>
              </a:xfrm>
              <a:blipFill rotWithShape="1">
                <a:blip r:embed="rId2"/>
                <a:stretch>
                  <a:fillRect l="-1282" t="-1348" b="-385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23528" y="18757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Вязкое трение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0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Движение тел под действием нескольких сил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4971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решения задач по теме «Законы Ньютона»</a:t>
            </a:r>
            <a:endParaRPr lang="ru-RU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84784"/>
            <a:ext cx="86409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1. Сделать </a:t>
            </a:r>
            <a:r>
              <a:rPr lang="ru-RU" sz="2400" dirty="0"/>
              <a:t>чертеж, на котором указать: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dirty="0"/>
              <a:t>Тело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dirty="0"/>
              <a:t>Направление векторов сил, действующих на тело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dirty="0"/>
              <a:t>Направление движения тела (вектор скорости)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dirty="0"/>
              <a:t>Направление вектора ускорения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dirty="0"/>
              <a:t>Направление осей координат</a:t>
            </a:r>
          </a:p>
          <a:p>
            <a:pPr lvl="0"/>
            <a:r>
              <a:rPr lang="ru-RU" sz="2400" dirty="0"/>
              <a:t>2. Записать второй закон Ньютона в векторном виде</a:t>
            </a:r>
          </a:p>
          <a:p>
            <a:pPr lvl="0"/>
            <a:r>
              <a:rPr lang="ru-RU" sz="2400" dirty="0"/>
              <a:t>3. Записать второй закон Ньютона в виде проекций</a:t>
            </a:r>
          </a:p>
          <a:p>
            <a:pPr lvl="0"/>
            <a:r>
              <a:rPr lang="ru-RU" sz="2400" dirty="0"/>
              <a:t>4. Записать значения проекций сил</a:t>
            </a:r>
          </a:p>
          <a:p>
            <a:pPr lvl="0"/>
            <a:r>
              <a:rPr lang="ru-RU" sz="2400" dirty="0"/>
              <a:t>5. Записать уравнение, подставив значения проекций в формулу </a:t>
            </a:r>
          </a:p>
          <a:p>
            <a:pPr lvl="0"/>
            <a:r>
              <a:rPr lang="ru-RU" sz="2400" dirty="0"/>
              <a:t>6. Решить уравнение</a:t>
            </a:r>
          </a:p>
          <a:p>
            <a:pPr lvl="0"/>
            <a:r>
              <a:rPr lang="ru-RU" sz="2400" dirty="0"/>
              <a:t>7. Произвести расчет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12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7782"/>
            <a:ext cx="8579296" cy="830938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Инерциальные системы отсчета (ИСО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57366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 механике Ньютона законы взаимодействия тел формулируются для класса инерциальных систем отсчета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 относительности Галилея</a:t>
            </a:r>
            <a:r>
              <a:rPr lang="ru-RU" dirty="0"/>
              <a:t> 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Механические </a:t>
            </a:r>
            <a:r>
              <a:rPr lang="ru-RU" i="1" dirty="0">
                <a:solidFill>
                  <a:srgbClr val="C00000"/>
                </a:solidFill>
              </a:rPr>
              <a:t>явления протекают одинаково во всех инерциальных системах отсчета, т. е. описывающие их законы динамики </a:t>
            </a:r>
            <a:r>
              <a:rPr lang="ru-RU" i="1" dirty="0" smtClean="0">
                <a:solidFill>
                  <a:srgbClr val="C00000"/>
                </a:solidFill>
              </a:rPr>
              <a:t>одинаковы.</a:t>
            </a:r>
          </a:p>
          <a:p>
            <a:pPr marL="0" indent="0">
              <a:buNone/>
            </a:pPr>
            <a:r>
              <a:rPr lang="ru-RU" dirty="0" smtClean="0"/>
              <a:t>Все ИСО равноправны.</a:t>
            </a:r>
          </a:p>
          <a:p>
            <a:pPr marL="0" indent="0">
              <a:buNone/>
            </a:pPr>
            <a:r>
              <a:rPr lang="ru-RU" dirty="0" smtClean="0"/>
              <a:t>Система отсчета, движущаяся относительно ИСО равномерно, так же является инерциальной.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При описании движения тел вблизи поверхности Земли системы отсчета, связанные с Землей, приближенно можно считать инерциальными.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Однако</a:t>
            </a:r>
            <a:r>
              <a:rPr lang="ru-RU" dirty="0"/>
              <a:t>, при повышении точности экспериментов, обнаруживаются отклонения от закона инерции, обусловленные вращением Земли вокруг своей оси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www.physics.ru/courses/op25part1/content/chapter1/section/paragraph7/images/1-7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11" y="1662519"/>
            <a:ext cx="472012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irillyasko.com/wp-content/uploads/2010/01/fu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762"/>
            <a:ext cx="4200401" cy="62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39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Причиной </a:t>
            </a:r>
            <a:r>
              <a:rPr lang="ru-RU" dirty="0"/>
              <a:t>изменения скорости движения тела в инерциальной системе отсчета всегда является его взаимодействие с другими телами.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количественного описания движения тела под воздействием других тел необходимо ввести две новые физические величины – инертную </a:t>
            </a:r>
            <a:r>
              <a:rPr lang="ru-RU" b="1" dirty="0"/>
              <a:t>массу тела</a:t>
            </a:r>
            <a:r>
              <a:rPr lang="ru-RU" dirty="0"/>
              <a:t> и </a:t>
            </a:r>
            <a:r>
              <a:rPr lang="ru-RU" b="1" dirty="0"/>
              <a:t>силу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83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1" y="620688"/>
                <a:ext cx="8640960" cy="568863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Масса — одна из самых фундаментальных физических величин. </a:t>
                </a:r>
              </a:p>
              <a:p>
                <a:pPr marL="457200" indent="-457200">
                  <a:buAutoNum type="arabicPeriod"/>
                </a:pPr>
                <a:r>
                  <a:rPr lang="ru-RU" sz="2400" dirty="0" smtClean="0"/>
                  <a:t>Масса </a:t>
                </a:r>
                <a:r>
                  <a:rPr lang="ru-RU" sz="2400" dirty="0"/>
                  <a:t>служит мерой содержащегося в теле вещества. </a:t>
                </a:r>
                <a:endParaRPr lang="ru-RU" sz="2400" dirty="0" smtClean="0"/>
              </a:p>
              <a:p>
                <a:pPr marL="0" indent="0">
                  <a:buNone/>
                </a:pPr>
                <a:r>
                  <a:rPr lang="en-US" sz="2400" i="1" dirty="0" smtClean="0"/>
                  <a:t>m </a:t>
                </a:r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400" b="0" i="1" smtClean="0">
                                <a:latin typeface="Cambria Math"/>
                              </a:rPr>
                              <m:t>мол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 smtClean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</a:rPr>
                          <m:t>мол</m:t>
                        </m:r>
                      </m:sub>
                    </m:sSub>
                  </m:oMath>
                </a14:m>
                <a:r>
                  <a:rPr lang="en-US" sz="2400" dirty="0" smtClean="0"/>
                  <a:t> - </a:t>
                </a:r>
                <a:r>
                  <a:rPr lang="ru-RU" sz="2400" dirty="0" smtClean="0"/>
                  <a:t>масса молекул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2. Масса </a:t>
                </a:r>
                <a:r>
                  <a:rPr lang="ru-RU" sz="2400" dirty="0"/>
                  <a:t>является мерой инертности тела. </a:t>
                </a:r>
                <a:endParaRPr lang="ru-RU" sz="2400" dirty="0" smtClean="0"/>
              </a:p>
              <a:p>
                <a:pPr marL="0" indent="0">
                  <a:buNone/>
                </a:pPr>
                <a:r>
                  <a:rPr lang="ru-RU" sz="2400" i="1" dirty="0" smtClean="0">
                    <a:solidFill>
                      <a:srgbClr val="C00000"/>
                    </a:solidFill>
                  </a:rPr>
                  <a:t>Инертностью </a:t>
                </a:r>
                <a:r>
                  <a:rPr lang="ru-RU" sz="2400" i="1" dirty="0">
                    <a:solidFill>
                      <a:srgbClr val="C00000"/>
                    </a:solidFill>
                  </a:rPr>
                  <a:t>называется свойство тела </a:t>
                </a:r>
                <a:r>
                  <a:rPr lang="ru-RU" sz="2400" i="1" dirty="0" smtClean="0">
                    <a:solidFill>
                      <a:srgbClr val="C00000"/>
                    </a:solidFill>
                  </a:rPr>
                  <a:t>сохранять </a:t>
                </a:r>
                <a:r>
                  <a:rPr lang="ru-RU" sz="2400" i="1" dirty="0">
                    <a:solidFill>
                      <a:srgbClr val="C00000"/>
                    </a:solidFill>
                  </a:rPr>
                  <a:t>свою скорость неизменной (в инерциальной системе отсчёта), когда внешние </a:t>
                </a:r>
                <a:r>
                  <a:rPr lang="ru-RU" sz="2400" i="1" dirty="0" smtClean="0">
                    <a:solidFill>
                      <a:srgbClr val="C00000"/>
                    </a:solidFill>
                  </a:rPr>
                  <a:t>воздействия </a:t>
                </a:r>
                <a:r>
                  <a:rPr lang="ru-RU" sz="2400" i="1" dirty="0">
                    <a:solidFill>
                      <a:srgbClr val="C00000"/>
                    </a:solidFill>
                  </a:rPr>
                  <a:t>отсутствуют или компенсируют друг друга. </a:t>
                </a:r>
                <a:endParaRPr lang="ru-RU" sz="2400" i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ru-RU" sz="2400" dirty="0" smtClean="0"/>
                  <a:t>3</a:t>
                </a:r>
                <a:r>
                  <a:rPr lang="ru-RU" sz="2400" dirty="0"/>
                  <a:t>. </a:t>
                </a:r>
                <a:r>
                  <a:rPr lang="ru-RU" sz="2400" dirty="0" smtClean="0"/>
                  <a:t>Масса – мера гравитации</a:t>
                </a:r>
                <a:r>
                  <a:rPr lang="en-US" sz="2400" dirty="0"/>
                  <a:t>.</a:t>
                </a:r>
                <a:endParaRPr lang="ru-RU" sz="24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1" y="620688"/>
                <a:ext cx="8640960" cy="5688632"/>
              </a:xfrm>
              <a:blipFill rotWithShape="1">
                <a:blip r:embed="rId2"/>
                <a:stretch>
                  <a:fillRect l="-1058" t="-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757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2636</Words>
  <Application>Microsoft Office PowerPoint</Application>
  <PresentationFormat>Экран (4:3)</PresentationFormat>
  <Paragraphs>357</Paragraphs>
  <Slides>65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7" baseType="lpstr">
      <vt:lpstr>Тема Office</vt:lpstr>
      <vt:lpstr>Формула</vt:lpstr>
      <vt:lpstr>Динамика</vt:lpstr>
      <vt:lpstr>Презентация PowerPoint</vt:lpstr>
      <vt:lpstr>Презентация PowerPoint</vt:lpstr>
      <vt:lpstr>Презентация PowerPoint</vt:lpstr>
      <vt:lpstr>Опыт Галилея</vt:lpstr>
      <vt:lpstr>Первый закон Ньютона </vt:lpstr>
      <vt:lpstr>Инерциальные системы отсчета (ИСО)</vt:lpstr>
      <vt:lpstr>Презентация PowerPoint</vt:lpstr>
      <vt:lpstr>Масса</vt:lpstr>
      <vt:lpstr>Масса</vt:lpstr>
      <vt:lpstr>Масса</vt:lpstr>
      <vt:lpstr>Масса</vt:lpstr>
      <vt:lpstr>Cила</vt:lpstr>
      <vt:lpstr>Принцип суперпозиции</vt:lpstr>
      <vt:lpstr>Второй закон Ньютона</vt:lpstr>
      <vt:lpstr>Следствия из II закона Ньютона</vt:lpstr>
      <vt:lpstr>Презентация PowerPoint</vt:lpstr>
      <vt:lpstr>Третий закон Ньютона</vt:lpstr>
      <vt:lpstr>Следствия из III закона Ньютона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Сила упругости</vt:lpstr>
      <vt:lpstr>Деформация </vt:lpstr>
      <vt:lpstr>Упругая деформация </vt:lpstr>
      <vt:lpstr>Пластическая деформация</vt:lpstr>
      <vt:lpstr>Виды деформаций </vt:lpstr>
      <vt:lpstr>Презентация PowerPoint</vt:lpstr>
      <vt:lpstr>Сила упругости</vt:lpstr>
      <vt:lpstr>Сила упругости</vt:lpstr>
      <vt:lpstr>Закон Гука</vt:lpstr>
      <vt:lpstr>Сила реакции опоры</vt:lpstr>
      <vt:lpstr>Сила реакции опоры</vt:lpstr>
      <vt:lpstr>Презентация PowerPoint</vt:lpstr>
      <vt:lpstr>Презентация PowerPoint</vt:lpstr>
      <vt:lpstr>Презентация PowerPoint</vt:lpstr>
      <vt:lpstr>Презентация PowerPoint</vt:lpstr>
      <vt:lpstr>I. Движение тела с ускорение по вертикали</vt:lpstr>
      <vt:lpstr>I. Движение тела с ускорение по вертикали</vt:lpstr>
      <vt:lpstr>Презентация PowerPoint</vt:lpstr>
      <vt:lpstr>Сила трения</vt:lpstr>
      <vt:lpstr>Презентация PowerPoint</vt:lpstr>
      <vt:lpstr>Изображение силы трения</vt:lpstr>
      <vt:lpstr>Причины трения</vt:lpstr>
      <vt:lpstr>Трение</vt:lpstr>
      <vt:lpstr>Трение делится на:</vt:lpstr>
      <vt:lpstr>Виды сухого трения:</vt:lpstr>
      <vt:lpstr>Трение покоя</vt:lpstr>
      <vt:lpstr>Законы силы трения</vt:lpstr>
      <vt:lpstr>Способы уменьшения трения</vt:lpstr>
      <vt:lpstr>Презентация PowerPoint</vt:lpstr>
      <vt:lpstr>Презентация PowerPoint</vt:lpstr>
      <vt:lpstr>Презентация PowerPoint</vt:lpstr>
      <vt:lpstr>Движение тел под действием нескольких сил</vt:lpstr>
      <vt:lpstr>Алгоритм решения задач по теме «Законы Ньютона»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</dc:title>
  <dc:creator>Mama</dc:creator>
  <cp:lastModifiedBy>112</cp:lastModifiedBy>
  <cp:revision>57</cp:revision>
  <dcterms:created xsi:type="dcterms:W3CDTF">2016-10-10T09:51:12Z</dcterms:created>
  <dcterms:modified xsi:type="dcterms:W3CDTF">2021-09-27T12:14:47Z</dcterms:modified>
</cp:coreProperties>
</file>